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446" r:id="rId2"/>
    <p:sldId id="482" r:id="rId3"/>
    <p:sldId id="483" r:id="rId4"/>
    <p:sldId id="473" r:id="rId5"/>
    <p:sldId id="437" r:id="rId6"/>
    <p:sldId id="484" r:id="rId7"/>
    <p:sldId id="507" r:id="rId8"/>
    <p:sldId id="485" r:id="rId9"/>
    <p:sldId id="495" r:id="rId10"/>
    <p:sldId id="489" r:id="rId11"/>
    <p:sldId id="490" r:id="rId12"/>
    <p:sldId id="578" r:id="rId13"/>
    <p:sldId id="535" r:id="rId14"/>
    <p:sldId id="553" r:id="rId15"/>
    <p:sldId id="552" r:id="rId16"/>
    <p:sldId id="554" r:id="rId17"/>
    <p:sldId id="555" r:id="rId18"/>
    <p:sldId id="556" r:id="rId19"/>
    <p:sldId id="576" r:id="rId20"/>
    <p:sldId id="575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574" r:id="rId38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B16"/>
    <a:srgbClr val="FF3300"/>
    <a:srgbClr val="87C330"/>
    <a:srgbClr val="107C10"/>
    <a:srgbClr val="CCFFFF"/>
    <a:srgbClr val="4F79FF"/>
    <a:srgbClr val="C0C0C0"/>
    <a:srgbClr val="003BB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76923" autoAdjust="0"/>
  </p:normalViewPr>
  <p:slideViewPr>
    <p:cSldViewPr>
      <p:cViewPr>
        <p:scale>
          <a:sx n="66" d="100"/>
          <a:sy n="66" d="100"/>
        </p:scale>
        <p:origin x="-132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556" y="-96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5953" y="0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7781A2-8616-414C-AC04-ACF23BC4778D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612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5953" y="8817612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FC1522-87CF-4EEF-A063-46A9AE33A7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12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5953" y="0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2F38ED-FA1B-4C30-A441-2241DBB44A9C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21" tIns="45610" rIns="91221" bIns="4561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133" y="4410392"/>
            <a:ext cx="5586735" cy="4177348"/>
          </a:xfrm>
          <a:prstGeom prst="rect">
            <a:avLst/>
          </a:prstGeom>
        </p:spPr>
        <p:txBody>
          <a:bodyPr vert="horz" lIns="91221" tIns="45610" rIns="91221" bIns="4561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612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5953" y="8817612"/>
            <a:ext cx="3027466" cy="464503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3E973F-C93F-4454-8F02-BA5B2E925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49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wjYLFGcEks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youtube.com/watch?v=CTlhxzKrnxE" TargetMode="External"/><Relationship Id="rId5" Type="http://schemas.openxmlformats.org/officeDocument/2006/relationships/hyperlink" Target="http://www.youtube.com/watch?v=gZ6_x2GEAD4" TargetMode="External"/><Relationship Id="rId4" Type="http://schemas.openxmlformats.org/officeDocument/2006/relationships/hyperlink" Target="https://www.youtube.com/watch?v=LCXmPCz_104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omedyCentral/posts/1015201864263403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twitter.com/ComedyCentral/status/405126528565932032" TargetMode="External"/><Relationship Id="rId4" Type="http://schemas.openxmlformats.org/officeDocument/2006/relationships/hyperlink" Target="https://www.facebook.com/ComedyCentral/posts/10152026929039030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eyAndPeele/posts/573827935999477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KeyAndPeele/status/405804970840039424" TargetMode="External"/><Relationship Id="rId5" Type="http://schemas.openxmlformats.org/officeDocument/2006/relationships/hyperlink" Target="https://twitter.com/KeyAndPeele/status/405774040658632705" TargetMode="External"/><Relationship Id="rId4" Type="http://schemas.openxmlformats.org/officeDocument/2006/relationships/hyperlink" Target="https://twitter.com/KeyAndPeele/status/403613277906681856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edycentral.com/video-collections/ndlhjc/key-and-peele-mike-and-vandaveon-play-video-games/6tszww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omedycentral.com/video-clips/x0x2j3/third-wheeling-outtake" TargetMode="External"/><Relationship Id="rId5" Type="http://schemas.openxmlformats.org/officeDocument/2006/relationships/hyperlink" Target="http://www.comedycentral.com/video-clips/d0ifn9/third-wheeling" TargetMode="External"/><Relationship Id="rId4" Type="http://schemas.openxmlformats.org/officeDocument/2006/relationships/hyperlink" Target="http://www.comedycentral.com/video-clips/qodwfb/don-t-call-mike-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edycentral.com/video-collections/ndlhjc/key-and-peele-mike-and-vandaveon-play-video-games/6tszw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omedycentral.com/video-clips/x0x2j3/third-wheeling-outtake" TargetMode="External"/><Relationship Id="rId5" Type="http://schemas.openxmlformats.org/officeDocument/2006/relationships/hyperlink" Target="http://www.comedycentral.com/video-clips/d0ifn9/third-wheeling" TargetMode="External"/><Relationship Id="rId4" Type="http://schemas.openxmlformats.org/officeDocument/2006/relationships/hyperlink" Target="http://www.comedycentral.com/video-clips/qodwfb/don-t-call-mike-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3E973F-C93F-4454-8F02-BA5B2E92522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74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Crash </a:t>
            </a:r>
            <a:r>
              <a:rPr lang="en-US" dirty="0" err="1" smtClean="0">
                <a:hlinkClick r:id="rId3"/>
              </a:rPr>
              <a:t>Talkin</a:t>
            </a:r>
            <a:r>
              <a:rPr lang="en-US" dirty="0" smtClean="0">
                <a:hlinkClick r:id="rId3"/>
              </a:rPr>
              <a:t> http://www.youtube.com/watch?v=PwjYLFGcEks</a:t>
            </a:r>
            <a:r>
              <a:rPr lang="en-US" dirty="0" smtClean="0"/>
              <a:t> – 135M streams</a:t>
            </a:r>
          </a:p>
          <a:p>
            <a:r>
              <a:rPr lang="en-US" dirty="0" smtClean="0">
                <a:hlinkClick r:id="rId4"/>
              </a:rPr>
              <a:t>Don’t Call Mike https://www.youtube.com/watch?v=LCXmPCz_104</a:t>
            </a:r>
            <a:r>
              <a:rPr lang="en-US" dirty="0" smtClean="0"/>
              <a:t> – 101M streams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5"/>
              </a:rPr>
              <a:t>Third </a:t>
            </a:r>
            <a:r>
              <a:rPr lang="en-US" dirty="0" err="1" smtClean="0">
                <a:hlinkClick r:id="rId5"/>
              </a:rPr>
              <a:t>Wheelin</a:t>
            </a:r>
            <a:r>
              <a:rPr lang="en-US" baseline="0" dirty="0" smtClean="0">
                <a:hlinkClick r:id="rId5"/>
              </a:rPr>
              <a:t>’ </a:t>
            </a:r>
            <a:r>
              <a:rPr lang="en-US" dirty="0" smtClean="0">
                <a:hlinkClick r:id="rId5"/>
              </a:rPr>
              <a:t>http://www.youtube.com/watch?v=gZ6_x2GEAD4</a:t>
            </a:r>
            <a:r>
              <a:rPr lang="en-US" dirty="0" smtClean="0"/>
              <a:t> – 106M streams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6"/>
              </a:rPr>
              <a:t>Third </a:t>
            </a:r>
            <a:r>
              <a:rPr lang="en-US" dirty="0" err="1" smtClean="0">
                <a:hlinkClick r:id="rId6"/>
              </a:rPr>
              <a:t>Wheelin</a:t>
            </a:r>
            <a:r>
              <a:rPr lang="en-US" dirty="0" smtClean="0">
                <a:hlinkClick r:id="rId6"/>
              </a:rPr>
              <a:t>’ Outtake http://www.youtube.com/watch?v=CTlhxzKrnxE</a:t>
            </a:r>
            <a:r>
              <a:rPr lang="en-US" dirty="0" smtClean="0"/>
              <a:t> – 80M streams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3F637-4F1E-496C-B2AE-C274F5D64F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08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3F637-4F1E-496C-B2AE-C274F5D64F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0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hlinkClick r:id="rId3"/>
              </a:rPr>
              <a:t>https://www.facebook.com/ComedyCentral/posts/10152018642634030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https://www.facebook.com/ComedyCentral/posts/10152026929039030</a:t>
            </a:r>
            <a:endParaRPr lang="en-US" dirty="0" smtClean="0"/>
          </a:p>
          <a:p>
            <a:endParaRPr lang="en-US" dirty="0" smtClean="0">
              <a:hlinkClick r:id=""/>
            </a:endParaRPr>
          </a:p>
          <a:p>
            <a:endParaRPr lang="en-US" dirty="0" smtClean="0">
              <a:hlinkClick r:id=""/>
            </a:endParaRPr>
          </a:p>
          <a:p>
            <a:r>
              <a:rPr lang="en-US" dirty="0" smtClean="0">
                <a:hlinkClick r:id=""/>
              </a:rPr>
              <a:t>https://twitter.com/ComedyCentral/status/406593198924902400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https://twitter.com/ComedyCentral/status/405126528565932032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hlinkClick r:id="rId3"/>
              </a:rPr>
              <a:t>https://www.facebook.com/KeyAndPeele/posts/573827935999477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>
                <a:hlinkClick r:id="rId4"/>
              </a:rPr>
              <a:t>https://twitter.com/KeyAndPeele/status/403613277906681856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https://twitter.com/KeyAndPeele/status/405774040658632705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https://twitter.com/KeyAndPeele/status/405804970840039424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3E973F-C93F-4454-8F02-BA5B2E92522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27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3E973F-C93F-4454-8F02-BA5B2E92522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74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ea typeface="+mn-ea"/>
                <a:cs typeface="+mn-cs"/>
                <a:hlinkClick r:id="rId3"/>
              </a:rPr>
              <a:t>Playlist: http://www.comedycentral.com/video-collections/ndlhjc/key-and-peele-mike-and-vandaveon-play-video-games/6tszww</a:t>
            </a:r>
            <a:endParaRPr lang="en-US" dirty="0">
              <a:ea typeface="+mn-ea"/>
              <a:cs typeface="+mn-cs"/>
            </a:endParaRPr>
          </a:p>
          <a:p>
            <a:endParaRPr lang="en-US" u="sng" dirty="0">
              <a:ea typeface="+mn-ea"/>
              <a:cs typeface="+mn-cs"/>
              <a:hlinkClick r:id=""/>
            </a:endParaRPr>
          </a:p>
          <a:p>
            <a:r>
              <a:rPr lang="en-US" u="sng" dirty="0">
                <a:ea typeface="+mn-ea"/>
                <a:cs typeface="+mn-cs"/>
                <a:hlinkClick r:id=""/>
              </a:rPr>
              <a:t>http://www.comedycentral.com/video-clips/6tszww/crash-talkin-</a:t>
            </a:r>
            <a:endParaRPr lang="en-US" dirty="0">
              <a:ea typeface="+mn-ea"/>
              <a:cs typeface="+mn-cs"/>
            </a:endParaRPr>
          </a:p>
          <a:p>
            <a:r>
              <a:rPr lang="en-US" u="sng" dirty="0">
                <a:ea typeface="+mn-ea"/>
                <a:cs typeface="+mn-cs"/>
                <a:hlinkClick r:id="rId4"/>
              </a:rPr>
              <a:t>http://www.comedycentral.com/video-clips/qodwfb/don-t-call-mike-</a:t>
            </a:r>
            <a:endParaRPr lang="en-US" dirty="0">
              <a:ea typeface="+mn-ea"/>
              <a:cs typeface="+mn-cs"/>
            </a:endParaRPr>
          </a:p>
          <a:p>
            <a:r>
              <a:rPr lang="en-US" u="sng" dirty="0">
                <a:ea typeface="+mn-ea"/>
                <a:cs typeface="+mn-cs"/>
                <a:hlinkClick r:id="rId5"/>
              </a:rPr>
              <a:t>http://www.comedycentral.com/video-clips/d0ifn9/third-wheeling</a:t>
            </a:r>
            <a:endParaRPr lang="en-US" dirty="0">
              <a:ea typeface="+mn-ea"/>
              <a:cs typeface="+mn-cs"/>
            </a:endParaRPr>
          </a:p>
          <a:p>
            <a:r>
              <a:rPr lang="en-US" u="sng" dirty="0">
                <a:ea typeface="+mn-ea"/>
                <a:cs typeface="+mn-cs"/>
                <a:hlinkClick r:id="rId6"/>
              </a:rPr>
              <a:t>http://www.comedycentral.com/video-clips/x0x2j3/third-wheeling-outtake</a:t>
            </a:r>
            <a:endParaRPr lang="en-US" dirty="0"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3F637-4F1E-496C-B2AE-C274F5D64F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69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3F637-4F1E-496C-B2AE-C274F5D64F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73AB7-3876-438C-939D-47B19A4D00B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BB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A774-D811-4903-9A39-AC9EB8C047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5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A774-D811-4903-9A39-AC9EB8C0472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5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South Park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  <a:sym typeface="Wingdings" panose="05000000000000000000" pitchFamily="2" charset="2"/>
              </a:rPr>
              <a:t>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K&amp;P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3E973F-C93F-4454-8F02-BA5B2E92522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6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K&amp;P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</a:rPr>
              <a:t>SP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</a:rPr>
              <a:t> / K&amp;P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SP &amp; SP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3E973F-C93F-4454-8F02-BA5B2E92522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75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Vignette 1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Vignette 2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  <a:cs typeface="ＭＳ Ｐゴシック" pitchFamily="-72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Vignette 3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  <a:sym typeface="Wingdings" panose="05000000000000000000" pitchFamily="2" charset="2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72" charset="-128"/>
                <a:cs typeface="ＭＳ Ｐゴシック" pitchFamily="-72" charset="-128"/>
              </a:rPr>
              <a:t>http://portal/sites/adsales/entertainment/Lists/Video%20List/Custom_DispForm.aspx?List=722b807c-1e4c-4287-aa1f-35409c6dce7e&amp;ID=1303&amp;Source=http://portal/sites/adsales/entertainment/Pages/VideoSearchPage.aspx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pitchFamily="-72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3A774-D811-4903-9A39-AC9EB8C047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5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3E973F-C93F-4454-8F02-BA5B2E92522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4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  <a:hlinkClick r:id="rId3"/>
              </a:rPr>
              <a:t>Playlist: http://www.comedycentral.com/video-collections/ndlhjc/key-and-peele-mike-and-vandaveon-play-video-games/6tszww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pitchFamily="-72" charset="-128"/>
              <a:cs typeface="ＭＳ Ｐゴシック" pitchFamily="-72" charset="-128"/>
            </a:endParaRPr>
          </a:p>
          <a:p>
            <a:endParaRPr lang="en-US" sz="1200" u="sng" kern="1200" dirty="0" smtClean="0">
              <a:solidFill>
                <a:schemeClr val="tx1"/>
              </a:solidFill>
              <a:latin typeface="+mn-lt"/>
              <a:ea typeface="ＭＳ Ｐゴシック" pitchFamily="-72" charset="-128"/>
              <a:cs typeface="ＭＳ Ｐゴシック" pitchFamily="-72" charset="-128"/>
              <a:hlinkClick r:id="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  <a:hlinkClick r:id=""/>
              </a:rPr>
              <a:t>http://www.comedycentral.com/video-clips/6tszww/crash-talkin-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73M streams 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  <a:hlinkClick r:id="rId4"/>
              </a:rPr>
              <a:t>http://www.comedycentral.com/video-clips/qodwfb/don-t-call-mike-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60M streams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  <a:hlinkClick r:id="rId5"/>
              </a:rPr>
              <a:t>http://www.comedycentral.com/video-clips/d0ifn9/third-wheeling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51M streams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  <a:hlinkClick r:id="rId6"/>
              </a:rPr>
              <a:t>http://www.comedycentral.com/video-clips/x0x2j3/third-wheeling-outtake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rPr>
              <a:t>56M streams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3F637-4F1E-496C-B2AE-C274F5D64F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0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3BB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chemeClr val="accent1">
                    <a:lumMod val="9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2BBFB-C5A1-4923-AEEF-2B094417F9D8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6CDF-7693-4F36-8B91-F5D2848D29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64926-FE92-4824-8CB8-482CAB820D92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E9605-017E-45F7-A9A4-470B99B2E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303D-27D0-45E0-8423-FEB682E2B337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BB5B-6D41-4DCF-B8B5-F29C98F424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oper.com/images/00/29/81/86/red-bull_0029818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0" r="48485"/>
          <a:stretch>
            <a:fillRect/>
          </a:stretch>
        </p:blipFill>
        <p:spPr bwMode="auto">
          <a:xfrm>
            <a:off x="0" y="3297238"/>
            <a:ext cx="914400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8" descr="http://mydailycow.files.wordpress.com/2011/11/red-bull-energy-drink-logo-design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47"/>
          <a:stretch>
            <a:fillRect/>
          </a:stretch>
        </p:blipFill>
        <p:spPr bwMode="auto">
          <a:xfrm>
            <a:off x="8077200" y="6400800"/>
            <a:ext cx="533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8632825" y="6438900"/>
            <a:ext cx="0" cy="381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 descr="http://cdn.pastemagazine.com/www/system/images/thumbs/www/articles_2010_12_10/comedy_central_logo_300x300.jpg?1297804201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64643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518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F4D7-9410-4615-B313-A64C3461C4D0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0F097-CE3B-4AD7-8939-7EBBE290C8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 algn="ctr">
              <a:defRPr>
                <a:solidFill>
                  <a:srgbClr val="3DAB1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5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0" y="914400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 bwMode="ltGray">
          <a:xfrm>
            <a:off x="0" y="0"/>
            <a:ext cx="9144000" cy="914400"/>
          </a:xfrm>
          <a:prstGeom prst="rect">
            <a:avLst/>
          </a:prstGeom>
          <a:solidFill>
            <a:srgbClr val="003BB0"/>
          </a:solidFill>
          <a:ln w="48000" cap="flat" cmpd="thickThin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8" name="Picture 12" descr="@ctivate.jpg"/>
          <p:cNvPicPr>
            <a:picLocks noChangeAspect="1"/>
          </p:cNvPicPr>
          <p:nvPr userDrawn="1"/>
        </p:nvPicPr>
        <p:blipFill>
          <a:blip r:embed="rId2" cstate="print"/>
          <a:srcRect b="15874"/>
          <a:stretch>
            <a:fillRect/>
          </a:stretch>
        </p:blipFill>
        <p:spPr bwMode="auto">
          <a:xfrm>
            <a:off x="7884368" y="6353001"/>
            <a:ext cx="1219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4" descr="Footer 2.png"/>
          <p:cNvPicPr>
            <a:picLocks noChangeAspect="1"/>
          </p:cNvPicPr>
          <p:nvPr userDrawn="1"/>
        </p:nvPicPr>
        <p:blipFill>
          <a:blip r:embed="rId3" cstate="email">
            <a:biLevel thresh="50000"/>
          </a:blip>
          <a:srcRect/>
          <a:stretch>
            <a:fillRect/>
          </a:stretch>
        </p:blipFill>
        <p:spPr bwMode="auto">
          <a:xfrm>
            <a:off x="152400" y="6337300"/>
            <a:ext cx="381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FB85-49D6-4998-BC77-375AE201D0AB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5897-D7D4-476C-ADB8-52B762FC99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2AA8-E5EB-493A-9955-13FBC87369A4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38DC-6958-411B-ABE7-69E89DC02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465D8-0512-44F1-A23D-542CC1ED7BE0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1EB69-76B9-4EBE-96FF-7727B5751A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E7BC0-9D71-4E3F-B83B-D9879B9C8EEC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BD3D5-A60F-49FD-951B-8E680885B8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F4D7-9410-4615-B313-A64C3461C4D0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0F097-CE3B-4AD7-8939-7EBBE290C8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D692C-F792-4B7F-ACFC-C079D5642FA1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6E700-1509-4112-BEF7-3A8F9DD0AE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C2BC8-441A-4C93-9249-4492EF8BC6B4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9F8-5F50-49FF-8245-D4CAA95156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914400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658B9A-C0AC-48A0-8D07-0FE45614766F}" type="datetimeFigureOut">
              <a:rPr lang="en-US"/>
              <a:pPr>
                <a:defRPr/>
              </a:pPr>
              <a:t>12/23/2013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251719-BF84-42AD-A31B-B3A00DBC3E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3" name="Picture 4" descr="Footer 2.png"/>
          <p:cNvPicPr>
            <a:picLocks noChangeAspect="1"/>
          </p:cNvPicPr>
          <p:nvPr userDrawn="1"/>
        </p:nvPicPr>
        <p:blipFill>
          <a:blip r:embed="rId15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152400" y="6337300"/>
            <a:ext cx="381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2" descr="@ctivate.jpg"/>
          <p:cNvPicPr>
            <a:picLocks noChangeAspect="1"/>
          </p:cNvPicPr>
          <p:nvPr userDrawn="1"/>
        </p:nvPicPr>
        <p:blipFill>
          <a:blip r:embed="rId16" cstate="print"/>
          <a:srcRect b="15874"/>
          <a:stretch>
            <a:fillRect/>
          </a:stretch>
        </p:blipFill>
        <p:spPr bwMode="auto">
          <a:xfrm>
            <a:off x="7924800" y="6378575"/>
            <a:ext cx="10668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0" r:id="rId5"/>
    <p:sldLayoutId id="2147483669" r:id="rId6"/>
    <p:sldLayoutId id="2147483675" r:id="rId7"/>
    <p:sldLayoutId id="2147483676" r:id="rId8"/>
    <p:sldLayoutId id="2147483677" r:id="rId9"/>
    <p:sldLayoutId id="2147483668" r:id="rId10"/>
    <p:sldLayoutId id="2147483678" r:id="rId11"/>
    <p:sldLayoutId id="2147483679" r:id="rId12"/>
    <p:sldLayoutId id="214748368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Arial" pitchFamily="34" charset="0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Arial" pitchFamily="-72" charset="0"/>
        <a:buChar char="•"/>
        <a:defRPr sz="3200" b="1" kern="1200">
          <a:solidFill>
            <a:srgbClr val="663300"/>
          </a:solidFill>
          <a:latin typeface="Arial" pitchFamily="34" charset="0"/>
          <a:ea typeface="ＭＳ Ｐゴシック" pitchFamily="-72" charset="-128"/>
          <a:cs typeface="ＭＳ Ｐゴシック" pitchFamily="-72" charset="-128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Arial" pitchFamily="-72" charset="0"/>
        <a:buChar char="•"/>
        <a:defRPr sz="2800" kern="1200">
          <a:solidFill>
            <a:schemeClr val="tx1"/>
          </a:solidFill>
          <a:latin typeface="Arial" pitchFamily="34" charset="0"/>
          <a:ea typeface="ＭＳ Ｐゴシック" pitchFamily="-72" charset="-128"/>
          <a:cs typeface="ＭＳ Ｐゴシック" pitchFamily="-72" charset="-128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Arial" pitchFamily="-72" charset="0"/>
        <a:buChar char="•"/>
        <a:defRPr sz="2400" kern="1200">
          <a:solidFill>
            <a:schemeClr val="tx1"/>
          </a:solidFill>
          <a:latin typeface="Arial" pitchFamily="34" charset="0"/>
          <a:ea typeface="ＭＳ Ｐゴシック" pitchFamily="-72" charset="-128"/>
          <a:cs typeface="ＭＳ Ｐゴシック" pitchFamily="-72" charset="-128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Arial" pitchFamily="-72" charset="0"/>
        <a:buChar char="•"/>
        <a:defRPr sz="2000" kern="1200">
          <a:solidFill>
            <a:schemeClr val="tx1"/>
          </a:solidFill>
          <a:latin typeface="Arial" pitchFamily="34" charset="0"/>
          <a:ea typeface="ＭＳ Ｐゴシック" pitchFamily="-72" charset="-128"/>
          <a:cs typeface="ＭＳ Ｐゴシック" pitchFamily="-72" charset="-128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Arial" pitchFamily="-72" charset="0"/>
        <a:buChar char="•"/>
        <a:defRPr lang="en-US" sz="2000" kern="1200">
          <a:solidFill>
            <a:schemeClr val="tx1"/>
          </a:solidFill>
          <a:latin typeface="Arial" pitchFamily="34" charset="0"/>
          <a:ea typeface="ＭＳ Ｐゴシック" pitchFamily="-72" charset="-128"/>
          <a:cs typeface="ＭＳ Ｐゴシック" pitchFamily="-72" charset="-128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Xbox%20One%20and%20Key%20and%20Peele.zip" TargetMode="Externa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cid:image007.png@01CEFB13.FAAA0580" TargetMode="External"/><Relationship Id="rId3" Type="http://schemas.openxmlformats.org/officeDocument/2006/relationships/image" Target="../media/image12.png"/><Relationship Id="rId7" Type="http://schemas.openxmlformats.org/officeDocument/2006/relationships/image" Target="cid:image001.png@01CEFB13.FAAA0580" TargetMode="Externa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cid:image006.png@01CEFB13.FAAA0580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cid:image004.png@01CEFB13.FAAA058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jpeg"/><Relationship Id="rId5" Type="http://schemas.openxmlformats.org/officeDocument/2006/relationships/image" Target="../media/image41.pn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4.jpeg"/><Relationship Id="rId5" Type="http://schemas.openxmlformats.org/officeDocument/2006/relationships/image" Target="../media/image47.png"/><Relationship Id="rId10" Type="http://schemas.openxmlformats.org/officeDocument/2006/relationships/image" Target="../media/image43.jpeg"/><Relationship Id="rId4" Type="http://schemas.openxmlformats.org/officeDocument/2006/relationships/image" Target="../media/image46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Xbox%20One%20and%20Key%20and%20Peele.zip" TargetMode="Externa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Xbox%20One%20and%20Key%20and%20Peele.zip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Xbox%20One%20and%20Key%20and%20Peele.zip" TargetMode="Externa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-160773" y="1772816"/>
            <a:ext cx="5308837" cy="3432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5427801"/>
            <a:ext cx="9396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COMEDY CENTRAL </a:t>
            </a:r>
            <a:r>
              <a:rPr lang="en-US" sz="40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+ XBOX </a:t>
            </a:r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ONE  PARTNERSHIP </a:t>
            </a:r>
            <a:r>
              <a:rPr lang="en-US" sz="40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SUMMARY</a:t>
            </a:r>
            <a:endParaRPr lang="en-US" sz="4000" spc="3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85024"/>
            <a:ext cx="3657217" cy="35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572000" y="1556792"/>
            <a:ext cx="18256" cy="3384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6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411" y="1736140"/>
            <a:ext cx="2842445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0" b="1" dirty="0">
                <a:solidFill>
                  <a:srgbClr val="3DAB16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133994" y="4598490"/>
            <a:ext cx="292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3DAB16"/>
                </a:solidFill>
                <a:latin typeface="Century Gothic" pitchFamily="34" charset="0"/>
              </a:rPr>
              <a:t>PRONG</a:t>
            </a:r>
            <a:endParaRPr lang="en-US" sz="6000" b="1" dirty="0">
              <a:solidFill>
                <a:srgbClr val="3DAB16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1145" y="3933056"/>
            <a:ext cx="2929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CUSTOM </a:t>
            </a:r>
          </a:p>
          <a:p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CONTENT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04"/>
          <a:stretch/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57200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PRONG 2: CUSTOM CONTENT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7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177" y="2261805"/>
            <a:ext cx="562996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u="sng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DELIVERABLES OVERVIEW:</a:t>
            </a:r>
          </a:p>
          <a:p>
            <a:pPr lvl="0"/>
            <a:r>
              <a:rPr lang="en-US" sz="16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ON-AIR: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Flight</a:t>
            </a:r>
            <a:r>
              <a:rPr lang="en-US" sz="1600" b="1" dirty="0">
                <a:latin typeface="Century Gothic" panose="020B0502020202020204" pitchFamily="34" charset="0"/>
              </a:rPr>
              <a:t>: </a:t>
            </a:r>
            <a:r>
              <a:rPr lang="en-US" sz="1600" b="1" dirty="0" smtClean="0">
                <a:latin typeface="Century Gothic" panose="020B0502020202020204" pitchFamily="34" charset="0"/>
              </a:rPr>
              <a:t>11/20 </a:t>
            </a:r>
            <a:r>
              <a:rPr lang="en-US" sz="1600" dirty="0" smtClean="0">
                <a:latin typeface="Century Gothic" panose="020B0502020202020204" pitchFamily="34" charset="0"/>
              </a:rPr>
              <a:t>and </a:t>
            </a:r>
            <a:r>
              <a:rPr lang="en-US" sz="1600" b="1" dirty="0" smtClean="0">
                <a:latin typeface="Century Gothic" panose="020B0502020202020204" pitchFamily="34" charset="0"/>
              </a:rPr>
              <a:t>11/27</a:t>
            </a:r>
            <a:endParaRPr lang="en-US" sz="1600" dirty="0" smtClean="0">
              <a:solidFill>
                <a:srgbClr val="107C1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Custom Sketch Series: </a:t>
            </a:r>
            <a:r>
              <a:rPr lang="en-US" sz="1600" dirty="0">
                <a:latin typeface="Century Gothic" panose="020B0502020202020204" pitchFamily="34" charset="0"/>
              </a:rPr>
              <a:t>3 x :</a:t>
            </a:r>
            <a:r>
              <a:rPr lang="en-US" sz="1600" dirty="0" smtClean="0">
                <a:latin typeface="Century Gothic" panose="020B0502020202020204" pitchFamily="34" charset="0"/>
              </a:rPr>
              <a:t>30 integrated vignettes during the </a:t>
            </a:r>
            <a:r>
              <a:rPr lang="en-US" sz="1600" b="1" dirty="0" smtClean="0">
                <a:latin typeface="Century Gothic" panose="020B0502020202020204" pitchFamily="34" charset="0"/>
              </a:rPr>
              <a:t>11/20</a:t>
            </a:r>
            <a:r>
              <a:rPr lang="en-US" sz="1600" dirty="0" smtClean="0">
                <a:latin typeface="Century Gothic" panose="020B0502020202020204" pitchFamily="34" charset="0"/>
              </a:rPr>
              <a:t> (premiere) and </a:t>
            </a:r>
            <a:r>
              <a:rPr lang="en-US" sz="1600" b="1" dirty="0" smtClean="0">
                <a:latin typeface="Century Gothic" panose="020B0502020202020204" pitchFamily="34" charset="0"/>
              </a:rPr>
              <a:t>11/27</a:t>
            </a:r>
            <a:r>
              <a:rPr lang="en-US" sz="1600" dirty="0" smtClean="0">
                <a:latin typeface="Century Gothic" panose="020B0502020202020204" pitchFamily="34" charset="0"/>
              </a:rPr>
              <a:t> (encore) episodes of </a:t>
            </a:r>
            <a:r>
              <a:rPr lang="en-US" sz="1600" i="1" dirty="0" smtClean="0">
                <a:latin typeface="Century Gothic" panose="020B0502020202020204" pitchFamily="34" charset="0"/>
              </a:rPr>
              <a:t>Key &amp; Peele</a:t>
            </a:r>
            <a:endParaRPr lang="en-US" sz="1600" i="1" dirty="0">
              <a:latin typeface="Century Gothic" panose="020B0502020202020204" pitchFamily="34" charset="0"/>
            </a:endParaRPr>
          </a:p>
          <a:p>
            <a:r>
              <a:rPr lang="en-US" sz="16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DIGITAL: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Flight: 11/20 – 12/15</a:t>
            </a:r>
            <a:endParaRPr lang="en-US" sz="1600" dirty="0" smtClean="0">
              <a:solidFill>
                <a:srgbClr val="107C1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Custom </a:t>
            </a:r>
            <a:r>
              <a:rPr lang="en-US" sz="1600" dirty="0">
                <a:latin typeface="Century Gothic" panose="020B0502020202020204" pitchFamily="34" charset="0"/>
              </a:rPr>
              <a:t>K&amp;P </a:t>
            </a:r>
            <a:r>
              <a:rPr lang="en-US" sz="1600" dirty="0" smtClean="0">
                <a:latin typeface="Century Gothic" panose="020B0502020202020204" pitchFamily="34" charset="0"/>
              </a:rPr>
              <a:t>sketch </a:t>
            </a:r>
            <a:r>
              <a:rPr lang="en-US" sz="1600" dirty="0">
                <a:latin typeface="Century Gothic" panose="020B0502020202020204" pitchFamily="34" charset="0"/>
              </a:rPr>
              <a:t>c</a:t>
            </a:r>
            <a:r>
              <a:rPr lang="en-US" sz="1600" dirty="0" smtClean="0">
                <a:latin typeface="Century Gothic" panose="020B0502020202020204" pitchFamily="34" charset="0"/>
              </a:rPr>
              <a:t>ontent featured within K&amp;P </a:t>
            </a:r>
            <a:r>
              <a:rPr lang="en-US" sz="1600" dirty="0">
                <a:latin typeface="Century Gothic" panose="020B0502020202020204" pitchFamily="34" charset="0"/>
              </a:rPr>
              <a:t>Show Page with fixed </a:t>
            </a:r>
            <a:r>
              <a:rPr lang="en-US" sz="1600" dirty="0" smtClean="0">
                <a:latin typeface="Century Gothic" panose="020B0502020202020204" pitchFamily="34" charset="0"/>
              </a:rPr>
              <a:t>Xbox One media, launching after on-air premiere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ComedyCentral.com Homepage </a:t>
            </a:r>
            <a:r>
              <a:rPr lang="en-US" sz="1600" dirty="0">
                <a:latin typeface="Century Gothic" panose="020B0502020202020204" pitchFamily="34" charset="0"/>
              </a:rPr>
              <a:t>Roadblocks </a:t>
            </a:r>
            <a:r>
              <a:rPr lang="en-US" sz="1600" dirty="0" smtClean="0">
                <a:latin typeface="Century Gothic" panose="020B0502020202020204" pitchFamily="34" charset="0"/>
              </a:rPr>
              <a:t>(11/20 &amp; 11/22)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Video </a:t>
            </a:r>
            <a:r>
              <a:rPr lang="en-US" sz="1600" dirty="0">
                <a:latin typeface="Century Gothic" panose="020B0502020202020204" pitchFamily="34" charset="0"/>
              </a:rPr>
              <a:t>Pre-Roll Targeted to CC/Key &amp; Peele </a:t>
            </a:r>
            <a:r>
              <a:rPr lang="en-US" sz="1600" dirty="0" smtClean="0">
                <a:latin typeface="Century Gothic" panose="020B0502020202020204" pitchFamily="34" charset="0"/>
              </a:rPr>
              <a:t>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Social Promotion: K&amp;P and Comedy Central </a:t>
            </a:r>
            <a:r>
              <a:rPr lang="en-US" sz="1600" dirty="0" smtClean="0">
                <a:latin typeface="Century Gothic" panose="020B0502020202020204" pitchFamily="34" charset="0"/>
              </a:rPr>
              <a:t>editorial social </a:t>
            </a:r>
            <a:r>
              <a:rPr lang="en-US" sz="1600" dirty="0">
                <a:latin typeface="Century Gothic" panose="020B0502020202020204" pitchFamily="34" charset="0"/>
              </a:rPr>
              <a:t>promotion during </a:t>
            </a:r>
            <a:r>
              <a:rPr lang="en-US" sz="1600" dirty="0" smtClean="0">
                <a:latin typeface="Century Gothic" panose="020B0502020202020204" pitchFamily="34" charset="0"/>
              </a:rPr>
              <a:t>shoot date and 2-week </a:t>
            </a:r>
            <a:r>
              <a:rPr lang="en-US" sz="1600" dirty="0">
                <a:latin typeface="Century Gothic" panose="020B0502020202020204" pitchFamily="34" charset="0"/>
              </a:rPr>
              <a:t>linear flight (CTA: watch extended clip)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600" y="1196752"/>
            <a:ext cx="884288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2"/>
            <a:r>
              <a:rPr lang="en-US" sz="1600" b="1" dirty="0" smtClean="0">
                <a:latin typeface="Century Gothic" panose="020B0502020202020204" pitchFamily="34" charset="0"/>
              </a:rPr>
              <a:t>Comedy Central and Xbox One partnered to create a custom sketch series, written by and starring Keegan-Michael Key &amp; Jordan Peele. All content integrated the Xbox One and showcased a variety of product features.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9217" name="Picture 1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7583" r="32721" b="45870"/>
          <a:stretch/>
        </p:blipFill>
        <p:spPr bwMode="auto">
          <a:xfrm>
            <a:off x="5866826" y="2301857"/>
            <a:ext cx="318924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7992" r="1250" b="16211"/>
          <a:stretch/>
        </p:blipFill>
        <p:spPr bwMode="auto">
          <a:xfrm>
            <a:off x="5862954" y="4277741"/>
            <a:ext cx="3189240" cy="199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8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3544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COMEDY CENTRAL DELIVERS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38971" y="6411935"/>
            <a:ext cx="1097525" cy="430240"/>
            <a:chOff x="7866963" y="6411935"/>
            <a:chExt cx="1097525" cy="430240"/>
          </a:xfrm>
        </p:grpSpPr>
        <p:pic>
          <p:nvPicPr>
            <p:cNvPr id="6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03880" y="1196752"/>
            <a:ext cx="89362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  <a:ea typeface="Adobe Gothic Std B" pitchFamily="34" charset="-128"/>
              </a:rPr>
              <a:t>XBOX ONE’S PRIMETIME </a:t>
            </a:r>
            <a:r>
              <a:rPr lang="en-US" b="1" dirty="0" smtClean="0">
                <a:latin typeface="Century Gothic" pitchFamily="34" charset="0"/>
                <a:ea typeface="Adobe Gothic Std B" pitchFamily="34" charset="-128"/>
              </a:rPr>
              <a:t>TAKEOVER ON 11/20 AND 11/27 </a:t>
            </a:r>
            <a:r>
              <a:rPr lang="en-US" b="1" dirty="0">
                <a:latin typeface="Century Gothic" pitchFamily="34" charset="0"/>
                <a:ea typeface="Adobe Gothic Std B" pitchFamily="34" charset="-128"/>
              </a:rPr>
              <a:t>REACHED OVER </a:t>
            </a:r>
            <a:r>
              <a:rPr lang="en-US" sz="3600" b="1" dirty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</a:rPr>
              <a:t>16.6 MILLION </a:t>
            </a:r>
            <a:r>
              <a:rPr lang="en-US" b="1" dirty="0" smtClean="0">
                <a:latin typeface="Century Gothic" pitchFamily="34" charset="0"/>
                <a:ea typeface="Adobe Gothic Std B" pitchFamily="34" charset="-128"/>
              </a:rPr>
              <a:t>VIEWERS.</a:t>
            </a:r>
            <a:endParaRPr lang="en-US" b="1" dirty="0">
              <a:latin typeface="Century Gothic" pitchFamily="34" charset="0"/>
              <a:ea typeface="Adobe Gothic Std B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0" y="6669940"/>
            <a:ext cx="6764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Century Gothic" panose="020B0502020202020204" pitchFamily="34" charset="0"/>
              </a:rPr>
              <a:t>Source: </a:t>
            </a:r>
            <a:r>
              <a:rPr lang="en-US" sz="750" dirty="0" smtClean="0">
                <a:latin typeface="Century Gothic" panose="020B0502020202020204" pitchFamily="34" charset="0"/>
              </a:rPr>
              <a:t>NMR C3 data.  MSFT campaign = Xbox Video Game System, 11/14 through 11/27.  Reach based on 1 min qualifier.</a:t>
            </a:r>
            <a:endParaRPr lang="en-US" sz="750" dirty="0"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140968"/>
            <a:ext cx="9144000" cy="27363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onyTV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0" y="2899126"/>
            <a:ext cx="5362612" cy="37091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10000" dir="5400000" sy="-100000" algn="bl" rotWithShape="0"/>
          </a:effectLst>
        </p:spPr>
      </p:pic>
      <p:grpSp>
        <p:nvGrpSpPr>
          <p:cNvPr id="18" name="Group 17"/>
          <p:cNvGrpSpPr/>
          <p:nvPr/>
        </p:nvGrpSpPr>
        <p:grpSpPr>
          <a:xfrm rot="703916">
            <a:off x="5768835" y="2708920"/>
            <a:ext cx="2979629" cy="2880320"/>
            <a:chOff x="983546" y="1164303"/>
            <a:chExt cx="1109319" cy="1109319"/>
          </a:xfrm>
          <a:solidFill>
            <a:srgbClr val="3DAB16"/>
          </a:solidFill>
        </p:grpSpPr>
        <p:sp>
          <p:nvSpPr>
            <p:cNvPr id="19" name="Oval 18"/>
            <p:cNvSpPr/>
            <p:nvPr/>
          </p:nvSpPr>
          <p:spPr>
            <a:xfrm>
              <a:off x="983546" y="1164303"/>
              <a:ext cx="1109319" cy="110931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4"/>
            <p:cNvSpPr/>
            <p:nvPr/>
          </p:nvSpPr>
          <p:spPr>
            <a:xfrm>
              <a:off x="1146002" y="1339274"/>
              <a:ext cx="784407" cy="7844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latin typeface="Century Gothic" panose="020B0502020202020204" pitchFamily="34" charset="0"/>
                </a:rPr>
                <a:t>Each viewer was exposed to Xbox One’s message an average of </a:t>
              </a:r>
              <a:r>
                <a:rPr lang="en-US" sz="2800" b="1" dirty="0">
                  <a:latin typeface="Century Gothic" panose="020B0502020202020204" pitchFamily="34" charset="0"/>
                </a:rPr>
                <a:t>3.3</a:t>
              </a:r>
              <a:r>
                <a:rPr lang="en-US" sz="2000" b="1" dirty="0">
                  <a:latin typeface="Century Gothic" panose="020B0502020202020204" pitchFamily="34" charset="0"/>
                </a:rPr>
                <a:t> times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9553" y="3531400"/>
            <a:ext cx="4752527" cy="1913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P18-49 </a:t>
            </a: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25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10MM</a:t>
            </a: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VIEWERS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P18-34 </a:t>
            </a:r>
            <a:r>
              <a:rPr lang="en-US" sz="2500" b="1" dirty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25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6.3MM</a:t>
            </a: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VIEWERS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M18-49 </a:t>
            </a:r>
            <a:r>
              <a:rPr lang="en-US" sz="2500" b="1" dirty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25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6.3MM</a:t>
            </a: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500" b="1" dirty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VIEWERS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M18-34 </a:t>
            </a:r>
            <a:r>
              <a:rPr lang="en-US" sz="2500" b="1" dirty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25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4MM</a:t>
            </a: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VIEWERS</a:t>
            </a:r>
            <a:endParaRPr lang="en-US" sz="2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20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2454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ON-AIR PRIMETIME TAKEOVER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11/20 (PREMIERE) RESEARCH HIGHLIGHTS</a:t>
            </a: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57" y="4005064"/>
            <a:ext cx="84611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3DAB16"/>
                </a:solidFill>
                <a:latin typeface="Century Gothic" pitchFamily="34" charset="0"/>
              </a:rPr>
              <a:t>SOUTH PARK (</a:t>
            </a:r>
            <a:r>
              <a:rPr lang="en-US" sz="1800" b="1" u="sng" dirty="0">
                <a:solidFill>
                  <a:srgbClr val="3DAB16"/>
                </a:solidFill>
                <a:latin typeface="Century Gothic" pitchFamily="34" charset="0"/>
              </a:rPr>
              <a:t>PREMIERE): 10:00P – </a:t>
            </a:r>
            <a:r>
              <a:rPr lang="en-US" sz="1800" b="1" u="sng" dirty="0" smtClean="0">
                <a:solidFill>
                  <a:srgbClr val="3DAB16"/>
                </a:solidFill>
                <a:latin typeface="Century Gothic" pitchFamily="34" charset="0"/>
              </a:rPr>
              <a:t>10:30P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Ranked </a:t>
            </a:r>
            <a:r>
              <a:rPr lang="en-US" sz="1600" dirty="0">
                <a:latin typeface="Century Gothic" pitchFamily="34" charset="0"/>
              </a:rPr>
              <a:t>as the </a:t>
            </a:r>
            <a:r>
              <a:rPr lang="en-US" sz="1600" dirty="0" smtClean="0">
                <a:latin typeface="Century Gothic" pitchFamily="34" charset="0"/>
              </a:rPr>
              <a:t>#1 </a:t>
            </a:r>
            <a:r>
              <a:rPr lang="en-US" sz="1600" dirty="0">
                <a:latin typeface="Century Gothic" pitchFamily="34" charset="0"/>
              </a:rPr>
              <a:t>cable program </a:t>
            </a:r>
            <a:r>
              <a:rPr lang="en-US" sz="1600" dirty="0" smtClean="0">
                <a:latin typeface="Century Gothic" pitchFamily="34" charset="0"/>
              </a:rPr>
              <a:t>for the day with M18-49 &amp; #2 with P18-49</a:t>
            </a: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M18-49 Nat </a:t>
            </a:r>
            <a:r>
              <a:rPr lang="en-US" sz="1600" dirty="0" err="1">
                <a:latin typeface="Century Gothic" pitchFamily="34" charset="0"/>
              </a:rPr>
              <a:t>Rtg</a:t>
            </a:r>
            <a:r>
              <a:rPr lang="en-US" sz="1600" dirty="0">
                <a:latin typeface="Century Gothic" pitchFamily="34" charset="0"/>
              </a:rPr>
              <a:t>: </a:t>
            </a:r>
            <a:r>
              <a:rPr lang="en-US" sz="1600" dirty="0" smtClean="0">
                <a:latin typeface="Century Gothic" pitchFamily="34" charset="0"/>
              </a:rPr>
              <a:t>2.19 (+9% </a:t>
            </a:r>
            <a:r>
              <a:rPr lang="en-US" sz="1600" dirty="0" err="1">
                <a:latin typeface="Century Gothic" pitchFamily="34" charset="0"/>
              </a:rPr>
              <a:t>vs</a:t>
            </a:r>
            <a:r>
              <a:rPr lang="en-US" sz="1600" dirty="0">
                <a:latin typeface="Century Gothic" pitchFamily="34" charset="0"/>
              </a:rPr>
              <a:t> </a:t>
            </a:r>
            <a:r>
              <a:rPr lang="en-US" sz="1600" dirty="0" smtClean="0">
                <a:latin typeface="Century Gothic" pitchFamily="34" charset="0"/>
              </a:rPr>
              <a:t>season to date average)</a:t>
            </a: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P18-49 Nat </a:t>
            </a:r>
            <a:r>
              <a:rPr lang="en-US" sz="1600" dirty="0" err="1">
                <a:latin typeface="Century Gothic" pitchFamily="34" charset="0"/>
              </a:rPr>
              <a:t>Rtg</a:t>
            </a:r>
            <a:r>
              <a:rPr lang="en-US" sz="1600" dirty="0">
                <a:latin typeface="Century Gothic" pitchFamily="34" charset="0"/>
              </a:rPr>
              <a:t>: </a:t>
            </a:r>
            <a:r>
              <a:rPr lang="en-US" sz="1600" dirty="0" smtClean="0">
                <a:latin typeface="Century Gothic" pitchFamily="34" charset="0"/>
              </a:rPr>
              <a:t>1.47 (+7% </a:t>
            </a:r>
            <a:r>
              <a:rPr lang="en-US" sz="1600" dirty="0" err="1" smtClean="0">
                <a:latin typeface="Century Gothic" pitchFamily="34" charset="0"/>
              </a:rPr>
              <a:t>vs</a:t>
            </a:r>
            <a:r>
              <a:rPr lang="en-US" sz="1600" dirty="0" smtClean="0">
                <a:latin typeface="Century Gothic" pitchFamily="34" charset="0"/>
              </a:rPr>
              <a:t> season to date average)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#3 most talked about cable show in Prime (over </a:t>
            </a:r>
            <a:r>
              <a:rPr lang="en-US" sz="1600" dirty="0" smtClean="0">
                <a:latin typeface="Century Gothic" pitchFamily="34" charset="0"/>
              </a:rPr>
              <a:t>35M </a:t>
            </a:r>
            <a:r>
              <a:rPr lang="en-US" sz="1600" dirty="0" smtClean="0">
                <a:latin typeface="Century Gothic" pitchFamily="34" charset="0"/>
              </a:rPr>
              <a:t>social mentions)</a:t>
            </a:r>
            <a:endParaRPr lang="en-US" sz="1600" dirty="0">
              <a:latin typeface="Century Gothic" pitchFamily="34" charset="0"/>
            </a:endParaRPr>
          </a:p>
          <a:p>
            <a:endParaRPr lang="en-US" sz="1800" dirty="0">
              <a:latin typeface="Century Gothic" pitchFamily="34" charset="0"/>
            </a:endParaRPr>
          </a:p>
          <a:p>
            <a:r>
              <a:rPr lang="en-US" sz="1800" b="1" u="sng" dirty="0">
                <a:solidFill>
                  <a:srgbClr val="3DAB16"/>
                </a:solidFill>
                <a:latin typeface="Century Gothic" pitchFamily="34" charset="0"/>
              </a:rPr>
              <a:t>SOUTH PARK ENCORES: 9:00P – </a:t>
            </a:r>
            <a:r>
              <a:rPr lang="en-US" sz="1800" b="1" u="sng" dirty="0" smtClean="0">
                <a:solidFill>
                  <a:srgbClr val="3DAB16"/>
                </a:solidFill>
                <a:latin typeface="Century Gothic" pitchFamily="34" charset="0"/>
              </a:rPr>
              <a:t>10:00P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Ranked </a:t>
            </a:r>
            <a:r>
              <a:rPr lang="en-US" sz="1600" dirty="0">
                <a:latin typeface="Century Gothic" pitchFamily="34" charset="0"/>
              </a:rPr>
              <a:t>as the </a:t>
            </a:r>
            <a:r>
              <a:rPr lang="en-US" sz="1600" dirty="0" smtClean="0">
                <a:latin typeface="Century Gothic" pitchFamily="34" charset="0"/>
              </a:rPr>
              <a:t>#4 </a:t>
            </a:r>
            <a:r>
              <a:rPr lang="en-US" sz="1600" dirty="0">
                <a:latin typeface="Century Gothic" pitchFamily="34" charset="0"/>
              </a:rPr>
              <a:t>cable program for the day with M18-49 &amp; </a:t>
            </a:r>
            <a:r>
              <a:rPr lang="en-US" sz="1600" dirty="0" smtClean="0">
                <a:latin typeface="Century Gothic" pitchFamily="34" charset="0"/>
              </a:rPr>
              <a:t>#6 </a:t>
            </a:r>
            <a:r>
              <a:rPr lang="en-US" sz="1600" dirty="0">
                <a:latin typeface="Century Gothic" pitchFamily="34" charset="0"/>
              </a:rPr>
              <a:t>with P18-49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M18-49 Nat </a:t>
            </a:r>
            <a:r>
              <a:rPr lang="en-US" sz="1600" dirty="0" err="1">
                <a:latin typeface="Century Gothic" pitchFamily="34" charset="0"/>
              </a:rPr>
              <a:t>Rtg</a:t>
            </a:r>
            <a:r>
              <a:rPr lang="en-US" sz="1600" dirty="0">
                <a:latin typeface="Century Gothic" pitchFamily="34" charset="0"/>
              </a:rPr>
              <a:t>: </a:t>
            </a:r>
            <a:r>
              <a:rPr lang="en-US" sz="1600" dirty="0" smtClean="0">
                <a:latin typeface="Century Gothic" pitchFamily="34" charset="0"/>
              </a:rPr>
              <a:t>.87 (+7% </a:t>
            </a:r>
            <a:r>
              <a:rPr lang="en-US" sz="1600" dirty="0" err="1" smtClean="0">
                <a:latin typeface="Century Gothic" pitchFamily="34" charset="0"/>
              </a:rPr>
              <a:t>vs</a:t>
            </a:r>
            <a:r>
              <a:rPr lang="en-US" sz="1600" dirty="0" smtClean="0">
                <a:latin typeface="Century Gothic" pitchFamily="34" charset="0"/>
              </a:rPr>
              <a:t> prior four weeks)</a:t>
            </a: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P18-49 Nat </a:t>
            </a:r>
            <a:r>
              <a:rPr lang="en-US" sz="1600" dirty="0" err="1">
                <a:latin typeface="Century Gothic" pitchFamily="34" charset="0"/>
              </a:rPr>
              <a:t>Rtg</a:t>
            </a:r>
            <a:r>
              <a:rPr lang="en-US" sz="1600" dirty="0">
                <a:latin typeface="Century Gothic" pitchFamily="34" charset="0"/>
              </a:rPr>
              <a:t>: </a:t>
            </a:r>
            <a:r>
              <a:rPr lang="en-US" sz="1600" dirty="0" smtClean="0">
                <a:latin typeface="Century Gothic" pitchFamily="34" charset="0"/>
              </a:rPr>
              <a:t>.64 (+20% </a:t>
            </a:r>
            <a:r>
              <a:rPr lang="en-US" sz="1600" dirty="0" err="1" smtClean="0">
                <a:latin typeface="Century Gothic" pitchFamily="34" charset="0"/>
              </a:rPr>
              <a:t>vs</a:t>
            </a:r>
            <a:r>
              <a:rPr lang="en-US" sz="1600" dirty="0" smtClean="0">
                <a:latin typeface="Century Gothic" pitchFamily="34" charset="0"/>
              </a:rPr>
              <a:t> prior four weeks)</a:t>
            </a:r>
          </a:p>
        </p:txBody>
      </p:sp>
      <p:sp>
        <p:nvSpPr>
          <p:cNvPr id="4" name="Rectangle 3"/>
          <p:cNvSpPr/>
          <p:nvPr/>
        </p:nvSpPr>
        <p:spPr>
          <a:xfrm>
            <a:off x="-19107" y="6597352"/>
            <a:ext cx="81194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Source: NMR </a:t>
            </a:r>
            <a:r>
              <a:rPr lang="en-US" sz="750" dirty="0" err="1"/>
              <a:t>Live+SD</a:t>
            </a:r>
            <a:r>
              <a:rPr lang="en-US" sz="750" dirty="0"/>
              <a:t> data.  </a:t>
            </a:r>
            <a:r>
              <a:rPr lang="en-US" sz="750" dirty="0">
                <a:latin typeface="Century Gothic" panose="020B0502020202020204" pitchFamily="34" charset="0"/>
              </a:rPr>
              <a:t>Nat</a:t>
            </a:r>
            <a:r>
              <a:rPr lang="en-US" sz="750" dirty="0"/>
              <a:t> </a:t>
            </a:r>
            <a:r>
              <a:rPr lang="en-US" sz="750" dirty="0" err="1"/>
              <a:t>Rtgs</a:t>
            </a:r>
            <a:r>
              <a:rPr lang="en-US" sz="750" dirty="0"/>
              <a:t>.  Ranks based on impressions, Total day =6a-6a, Prime = 6p-11p.  Prior 4 weeks for 11/20/13=10/23/13-11/13/13, Wed 9p-10p. </a:t>
            </a:r>
            <a:r>
              <a:rPr lang="en-US" sz="750" dirty="0" smtClean="0"/>
              <a:t>Social </a:t>
            </a:r>
            <a:r>
              <a:rPr lang="en-US" sz="750" dirty="0"/>
              <a:t>mentions based on </a:t>
            </a:r>
            <a:r>
              <a:rPr lang="en-US" sz="750" dirty="0" err="1"/>
              <a:t>TrendrrTV</a:t>
            </a:r>
            <a:r>
              <a:rPr lang="en-US" sz="750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38971" y="6411935"/>
            <a:ext cx="1097525" cy="430240"/>
            <a:chOff x="7866963" y="6411935"/>
            <a:chExt cx="1097525" cy="430240"/>
          </a:xfrm>
        </p:grpSpPr>
        <p:pic>
          <p:nvPicPr>
            <p:cNvPr id="6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pic>
        <p:nvPicPr>
          <p:cNvPr id="1026" name="Picture 2" descr="http://cdn.pastemagazine.com/www/blogs/lists/keyandpeelemain.jpg?13853379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7"/>
            <a:ext cx="3391623" cy="254145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10530" y="1664012"/>
            <a:ext cx="4968552" cy="184665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3DAB16"/>
                </a:solidFill>
                <a:latin typeface="Century Gothic" pitchFamily="34" charset="0"/>
              </a:rPr>
              <a:t>KEY &amp; PEELE (PREMIERE): 10:30P – 11:00P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Ranked as the </a:t>
            </a:r>
            <a:r>
              <a:rPr lang="en-US" sz="1600" b="1" dirty="0">
                <a:solidFill>
                  <a:srgbClr val="3DAB16"/>
                </a:solidFill>
                <a:latin typeface="Century Gothic" pitchFamily="34" charset="0"/>
              </a:rPr>
              <a:t>#5 cable program</a:t>
            </a:r>
            <a:r>
              <a:rPr lang="en-US" sz="1600" dirty="0">
                <a:latin typeface="Century Gothic" pitchFamily="34" charset="0"/>
              </a:rPr>
              <a:t> in Prime with M18-49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M18-49 Nat </a:t>
            </a:r>
            <a:r>
              <a:rPr lang="en-US" sz="1600" dirty="0" err="1">
                <a:latin typeface="Century Gothic" pitchFamily="34" charset="0"/>
              </a:rPr>
              <a:t>Rtg</a:t>
            </a:r>
            <a:r>
              <a:rPr lang="en-US" sz="1600" dirty="0">
                <a:latin typeface="Century Gothic" pitchFamily="34" charset="0"/>
              </a:rPr>
              <a:t>: 1.20 (up +5% </a:t>
            </a:r>
            <a:r>
              <a:rPr lang="en-US" sz="1600" dirty="0" err="1">
                <a:latin typeface="Century Gothic" pitchFamily="34" charset="0"/>
              </a:rPr>
              <a:t>vs</a:t>
            </a:r>
            <a:r>
              <a:rPr lang="en-US" sz="1600" dirty="0">
                <a:latin typeface="Century Gothic" pitchFamily="34" charset="0"/>
              </a:rPr>
              <a:t> previous week)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P18-49 Nat </a:t>
            </a:r>
            <a:r>
              <a:rPr lang="en-US" sz="1600" dirty="0" err="1">
                <a:latin typeface="Century Gothic" pitchFamily="34" charset="0"/>
              </a:rPr>
              <a:t>Rtg</a:t>
            </a:r>
            <a:r>
              <a:rPr lang="en-US" sz="1600" dirty="0">
                <a:latin typeface="Century Gothic" pitchFamily="34" charset="0"/>
              </a:rPr>
              <a:t>: .83 (up +5% </a:t>
            </a:r>
            <a:r>
              <a:rPr lang="en-US" sz="1600" dirty="0" err="1">
                <a:latin typeface="Century Gothic" pitchFamily="34" charset="0"/>
              </a:rPr>
              <a:t>vs</a:t>
            </a:r>
            <a:r>
              <a:rPr lang="en-US" sz="1600" dirty="0">
                <a:latin typeface="Century Gothic" pitchFamily="34" charset="0"/>
              </a:rPr>
              <a:t> previous week)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Nearly </a:t>
            </a:r>
            <a:r>
              <a:rPr lang="en-US" sz="1600" dirty="0" smtClean="0">
                <a:latin typeface="Century Gothic" pitchFamily="34" charset="0"/>
              </a:rPr>
              <a:t>10M </a:t>
            </a:r>
            <a:r>
              <a:rPr lang="en-US" sz="1600" dirty="0">
                <a:latin typeface="Century Gothic" pitchFamily="34" charset="0"/>
              </a:rPr>
              <a:t>social mentions</a:t>
            </a:r>
          </a:p>
        </p:txBody>
      </p:sp>
    </p:spTree>
    <p:extLst>
      <p:ext uri="{BB962C8B-B14F-4D97-AF65-F5344CB8AC3E}">
        <p14:creationId xmlns:p14="http://schemas.microsoft.com/office/powerpoint/2010/main" val="381632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3544" y="308521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VIEWERS TUNED IN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38971" y="6411935"/>
            <a:ext cx="1097525" cy="430240"/>
            <a:chOff x="7866963" y="6411935"/>
            <a:chExt cx="1097525" cy="430240"/>
          </a:xfrm>
        </p:grpSpPr>
        <p:pic>
          <p:nvPicPr>
            <p:cNvPr id="6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-36512" y="6562219"/>
            <a:ext cx="88204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Century Gothic" panose="020B0502020202020204" pitchFamily="34" charset="0"/>
              </a:rPr>
              <a:t>Source: Nielsen </a:t>
            </a:r>
            <a:r>
              <a:rPr lang="en-US" sz="750" dirty="0" err="1">
                <a:latin typeface="Century Gothic" panose="020B0502020202020204" pitchFamily="34" charset="0"/>
              </a:rPr>
              <a:t>Npower</a:t>
            </a:r>
            <a:r>
              <a:rPr lang="en-US" sz="750" dirty="0">
                <a:latin typeface="Century Gothic" panose="020B0502020202020204" pitchFamily="34" charset="0"/>
              </a:rPr>
              <a:t>, 10/18/13-11/27/13; only includes telecasts across Microsoft's Xbox One campaign. Reach based on 1+ minute </a:t>
            </a:r>
            <a:r>
              <a:rPr lang="en-US" sz="750" dirty="0" smtClean="0">
                <a:latin typeface="Century Gothic" panose="020B0502020202020204" pitchFamily="34" charset="0"/>
              </a:rPr>
              <a:t>qualifier.</a:t>
            </a:r>
          </a:p>
          <a:p>
            <a:r>
              <a:rPr lang="en-US" sz="750" dirty="0" smtClean="0">
                <a:latin typeface="Century Gothic" panose="020B0502020202020204" pitchFamily="34" charset="0"/>
              </a:rPr>
              <a:t>Comedy 11/20, 9-11p and 11/27, 10:30-11p</a:t>
            </a:r>
            <a:endParaRPr lang="en-US" sz="750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1" y="1916832"/>
            <a:ext cx="47096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DAB16"/>
                </a:solidFill>
                <a:latin typeface="Century Gothic" panose="020B0502020202020204" pitchFamily="34" charset="0"/>
              </a:rPr>
              <a:t>IN FACT, THE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THREE </a:t>
            </a:r>
            <a:r>
              <a:rPr lang="en-US" b="1" dirty="0">
                <a:solidFill>
                  <a:srgbClr val="3DAB16"/>
                </a:solidFill>
                <a:latin typeface="Century Gothic" panose="020B0502020202020204" pitchFamily="34" charset="0"/>
              </a:rPr>
              <a:t>CUSTOM VIGNETTES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FEATURING XBOX </a:t>
            </a:r>
            <a:r>
              <a:rPr lang="en-US" b="1" dirty="0">
                <a:solidFill>
                  <a:srgbClr val="3DAB16"/>
                </a:solidFill>
                <a:latin typeface="Century Gothic" panose="020B0502020202020204" pitchFamily="34" charset="0"/>
              </a:rPr>
              <a:t>ONE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HAD </a:t>
            </a:r>
            <a:r>
              <a:rPr lang="en-US" b="1" dirty="0">
                <a:solidFill>
                  <a:srgbClr val="3DAB16"/>
                </a:solidFill>
                <a:latin typeface="Century Gothic" panose="020B0502020202020204" pitchFamily="34" charset="0"/>
              </a:rPr>
              <a:t>A </a:t>
            </a:r>
          </a:p>
          <a:p>
            <a:r>
              <a:rPr lang="en-US" sz="44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10% HIGHER AUDIENCE RETENTION RATE </a:t>
            </a:r>
          </a:p>
          <a:p>
            <a:r>
              <a:rPr lang="en-US" b="1" dirty="0">
                <a:solidFill>
                  <a:srgbClr val="3DAB16"/>
                </a:solidFill>
                <a:latin typeface="Century Gothic" panose="020B0502020202020204" pitchFamily="34" charset="0"/>
              </a:rPr>
              <a:t>THAN COMPETITIVE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COMMERCIALS ON COMEDY CENTRAL DURING THIS TIME PERIOD.</a:t>
            </a:r>
            <a:endParaRPr lang="en-US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Picture 8" descr="http://www.bestseniordatingsites.org/wp-content/uploads/2011/07/iStock_000009610319X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51" y="2583160"/>
            <a:ext cx="4048125" cy="268605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93608" y="1126485"/>
            <a:ext cx="884288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Century Gothic" panose="020B0502020202020204" pitchFamily="34" charset="0"/>
              </a:rPr>
              <a:t>THE XBOX ONE PRIMETIME TAKEOVER WAS WELL-RECEIVED AMONG COMEDY CENTRAL VIEWERS.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0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3544" y="308521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YOU REACHED GAMERS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38971" y="6411935"/>
            <a:ext cx="1097525" cy="430240"/>
            <a:chOff x="7866963" y="6411935"/>
            <a:chExt cx="1097525" cy="430240"/>
          </a:xfrm>
        </p:grpSpPr>
        <p:pic>
          <p:nvPicPr>
            <p:cNvPr id="6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-36512" y="6562219"/>
            <a:ext cx="88204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Century Gothic" panose="020B0502020202020204" pitchFamily="34" charset="0"/>
              </a:rPr>
              <a:t>Source: Nielsen </a:t>
            </a:r>
            <a:r>
              <a:rPr lang="en-US" sz="750" dirty="0" err="1">
                <a:latin typeface="Century Gothic" panose="020B0502020202020204" pitchFamily="34" charset="0"/>
              </a:rPr>
              <a:t>Npower</a:t>
            </a:r>
            <a:r>
              <a:rPr lang="en-US" sz="750" dirty="0">
                <a:latin typeface="Century Gothic" panose="020B0502020202020204" pitchFamily="34" charset="0"/>
              </a:rPr>
              <a:t>, 10/18/13-11/27/13; only includes telecasts across Microsoft's Xbox One campaign. Reach based on 1+ minute qualifier.</a:t>
            </a:r>
          </a:p>
          <a:p>
            <a:r>
              <a:rPr lang="en-US" sz="750" dirty="0">
                <a:latin typeface="Century Gothic" panose="020B0502020202020204" pitchFamily="34" charset="0"/>
              </a:rPr>
              <a:t>Comedy 11/20, 9-11p and 11/27, 10:30-11p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1520" y="2996809"/>
            <a:ext cx="5545815" cy="24484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More than three times as likely to be heavy video game users (364 index)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More than three times as likely as the average US adult to have spent $400+ on a video game system (351 index)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More than twice as likely to have spent $100+ on video games in the past year (225 index)</a:t>
            </a:r>
          </a:p>
          <a:p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65" y="1175942"/>
            <a:ext cx="8936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COMEDY CENTRAL VIEWERS SPEND HEAVILY ON THEIR GAMING.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07" y="2067414"/>
            <a:ext cx="2760588" cy="395387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7504" y="2093947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M18-49 Viewers who tuned in to the Xbox Primetime Takeover are…</a:t>
            </a:r>
            <a:endParaRPr lang="en-US" b="1" cap="all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03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8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09" y="4457249"/>
            <a:ext cx="2801822" cy="196554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4565"/>
            <a:ext cx="2841745" cy="19935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87" y="2489268"/>
            <a:ext cx="2801822" cy="196554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3" y="1697180"/>
            <a:ext cx="2840399" cy="196845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57615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SKETCH CONTENT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FEATURED ON K&amp;P SHOW PAGE FROM 11/20-12/15</a:t>
            </a:r>
            <a:endParaRPr lang="en-US" sz="295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8700" y="1772816"/>
            <a:ext cx="4127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Following the Xbox One on-air Primetime takeover on 11/20, all of the custom sketches were posted on the K&amp;P show page for our fans to check out on demand</a:t>
            </a:r>
            <a:r>
              <a:rPr lang="en-US" sz="1800" dirty="0">
                <a:solidFill>
                  <a:schemeClr val="accent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Explosion 1 1"/>
          <p:cNvSpPr/>
          <p:nvPr/>
        </p:nvSpPr>
        <p:spPr>
          <a:xfrm>
            <a:off x="467544" y="4016597"/>
            <a:ext cx="3240360" cy="2592288"/>
          </a:xfrm>
          <a:prstGeom prst="irregularSeal1">
            <a:avLst/>
          </a:prstGeom>
          <a:solidFill>
            <a:srgbClr val="3DA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More than 240M Streams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4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9"/>
          <a:stretch/>
        </p:blipFill>
        <p:spPr bwMode="auto">
          <a:xfrm>
            <a:off x="4539968" y="2433866"/>
            <a:ext cx="2974561" cy="197478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7"/>
          <a:stretch/>
        </p:blipFill>
        <p:spPr bwMode="auto">
          <a:xfrm>
            <a:off x="389773" y="2395387"/>
            <a:ext cx="2966463" cy="195147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1"/>
          <a:stretch/>
        </p:blipFill>
        <p:spPr bwMode="auto">
          <a:xfrm>
            <a:off x="5796504" y="3789040"/>
            <a:ext cx="2966464" cy="192713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8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07504" y="18864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SKETCH CONTENT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POSTED TO YOUTUBE TO EXTEND REACH</a:t>
            </a:r>
            <a:endParaRPr lang="en-US" sz="295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512" y="1412775"/>
            <a:ext cx="874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In order to reach K&amp;P fans on every digital platform, the custom sketches were also posted to the K&amp;P YouTube channel.</a:t>
            </a:r>
            <a:endParaRPr lang="en-US" sz="18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7"/>
          <a:stretch/>
        </p:blipFill>
        <p:spPr bwMode="auto">
          <a:xfrm>
            <a:off x="1331640" y="3933056"/>
            <a:ext cx="2966463" cy="19551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xplosion 1 13"/>
          <p:cNvSpPr/>
          <p:nvPr/>
        </p:nvSpPr>
        <p:spPr>
          <a:xfrm>
            <a:off x="3378469" y="4249887"/>
            <a:ext cx="3240360" cy="2592288"/>
          </a:xfrm>
          <a:prstGeom prst="irregularSeal1">
            <a:avLst/>
          </a:prstGeom>
          <a:solidFill>
            <a:srgbClr val="3DA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More than 422M Streams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9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8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3922" y="332656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FANS RESPONDED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SKETCH CONTENT RESONATES WITH SOCIAL FANS</a:t>
            </a:r>
            <a:endParaRPr lang="en-US" sz="295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1029" name="Picture 5" descr="cid:image001.png@01CEFB13.FAAA058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705">
            <a:off x="148127" y="2207776"/>
            <a:ext cx="5457825" cy="762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d:image004.png@01CEFB13.FAAA058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32">
            <a:off x="2638512" y="3130306"/>
            <a:ext cx="5915025" cy="1457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d:image006.png@01CEFB13.FAAA0580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0" y="4407082"/>
            <a:ext cx="4686300" cy="781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cid:image007.png@01CEFB13.FAAA0580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247" y="5143847"/>
            <a:ext cx="5191125" cy="733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3133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548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18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36513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GETTING THE WORD OUT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13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46716" r="32269"/>
          <a:stretch>
            <a:fillRect/>
          </a:stretch>
        </p:blipFill>
        <p:spPr bwMode="auto">
          <a:xfrm>
            <a:off x="186630" y="2132856"/>
            <a:ext cx="4765713" cy="356249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5" y="2992345"/>
            <a:ext cx="3680073" cy="17051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544492" y="4788441"/>
            <a:ext cx="3103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CC.com </a:t>
            </a:r>
            <a:r>
              <a:rPr lang="en-US" sz="1600" b="1" dirty="0" smtClean="0">
                <a:latin typeface="Century Gothic" panose="020B0502020202020204" pitchFamily="34" charset="0"/>
              </a:rPr>
              <a:t>Homepage</a:t>
            </a:r>
          </a:p>
          <a:p>
            <a:pPr algn="ctr"/>
            <a:r>
              <a:rPr lang="en-US" sz="1600" b="1" dirty="0" smtClean="0">
                <a:latin typeface="Century Gothic" panose="020B0502020202020204" pitchFamily="34" charset="0"/>
              </a:rPr>
              <a:t>Promo </a:t>
            </a:r>
            <a:r>
              <a:rPr lang="en-US" sz="1600" b="1" dirty="0">
                <a:latin typeface="Century Gothic" panose="020B0502020202020204" pitchFamily="34" charset="0"/>
              </a:rPr>
              <a:t>Tout </a:t>
            </a:r>
            <a:r>
              <a:rPr lang="en-US" sz="1600" b="1" dirty="0" smtClean="0">
                <a:latin typeface="Century Gothic" panose="020B0502020202020204" pitchFamily="34" charset="0"/>
              </a:rPr>
              <a:t>Placement with </a:t>
            </a: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OVER 1.13MM PAGE VIEWS</a:t>
            </a:r>
            <a:endParaRPr lang="en-US" sz="2000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971600" y="5695353"/>
            <a:ext cx="3103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Key and Peele Homepage Carousel Placement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32" y="1054477"/>
            <a:ext cx="896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1800" b="1" dirty="0">
                <a:latin typeface="Century Gothic" panose="020B0502020202020204" pitchFamily="34" charset="0"/>
              </a:rPr>
              <a:t>To ensure all comedy central fans knew to check out the custom Key &amp; Peele content, we promoted them from the Key &amp; Peele homepage within the main carrousel and on the Comedy Central homepage from a custom promo tout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615" y="6677635"/>
            <a:ext cx="756968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i="1" dirty="0">
                <a:latin typeface="Century Gothic" panose="020B0502020202020204" pitchFamily="34" charset="0"/>
              </a:rPr>
              <a:t>Source: Omniture </a:t>
            </a:r>
            <a:r>
              <a:rPr lang="en-US" sz="750" i="1" dirty="0" err="1">
                <a:latin typeface="Century Gothic" panose="020B0502020202020204" pitchFamily="34" charset="0"/>
              </a:rPr>
              <a:t>SiteCatalyst</a:t>
            </a:r>
            <a:r>
              <a:rPr lang="en-US" sz="750" i="1" dirty="0">
                <a:latin typeface="Century Gothic" panose="020B0502020202020204" pitchFamily="34" charset="0"/>
              </a:rPr>
              <a:t>, November-December 2013</a:t>
            </a:r>
            <a:endParaRPr lang="en-US" sz="7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AN ALL-IN-ONE PARTNERSHIP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19648" y="1751905"/>
            <a:ext cx="3996977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PARTNERSHIP OBJECTIVES: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b="1" dirty="0" smtClean="0">
                <a:latin typeface="Century Gothic" pitchFamily="34" charset="0"/>
                <a:ea typeface="Times New Roman" pitchFamily="18" charset="0"/>
                <a:cs typeface="Calibri" pitchFamily="34" charset="0"/>
              </a:rPr>
              <a:t>CREATE DESIRE AND GENERATE AWARENESS FOR THE LAUNCH OF XBOX ONE</a:t>
            </a:r>
            <a:endParaRPr lang="en-US" sz="1800" b="1" dirty="0"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b="1" dirty="0"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b="1" dirty="0" smtClean="0">
                <a:latin typeface="Century Gothic" pitchFamily="34" charset="0"/>
                <a:ea typeface="Times New Roman" pitchFamily="18" charset="0"/>
                <a:cs typeface="Calibri" pitchFamily="34" charset="0"/>
              </a:rPr>
              <a:t>GROW PERCEPTION THAT THE XBOX ONE IS THE PREMIUM GAMING AND ENTERTAINMENT BRAND</a:t>
            </a:r>
          </a:p>
          <a:p>
            <a:pPr marL="285750" indent="-285750">
              <a:buFont typeface="Arial" charset="0"/>
              <a:buChar char="•"/>
            </a:pPr>
            <a:endParaRPr lang="en-US" sz="1800" b="1" dirty="0"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b="1" dirty="0" smtClean="0">
                <a:latin typeface="Century Gothic" pitchFamily="34" charset="0"/>
                <a:ea typeface="Times New Roman" pitchFamily="18" charset="0"/>
                <a:cs typeface="Calibri" pitchFamily="34" charset="0"/>
              </a:rPr>
              <a:t>ESTABLISH XBOX ONE AS THE LEADER IN ENTERTAINMENT AND GAMING IN THE LIVING ROOM</a:t>
            </a:r>
            <a:endParaRPr lang="en-US" sz="1800" b="1" dirty="0"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  <a:p>
            <a:endParaRPr lang="en-US" sz="1800" b="1" dirty="0"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6146" name="Picture 2" descr="http://compass.xbox.com/assets/5f/90/5f904be1-94c2-427b-821b-5603fd1f9dc4.jpg?n=hero-xbox-one-all-hardware-gray-bg-600x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80" y="1916832"/>
            <a:ext cx="483211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xplosion 1 22"/>
          <p:cNvSpPr/>
          <p:nvPr/>
        </p:nvSpPr>
        <p:spPr>
          <a:xfrm>
            <a:off x="6084168" y="3517474"/>
            <a:ext cx="3402975" cy="2971117"/>
          </a:xfrm>
          <a:prstGeom prst="irregularSeal1">
            <a:avLst/>
          </a:prstGeom>
          <a:solidFill>
            <a:srgbClr val="3DA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latin typeface="Century Gothic" panose="020B0502020202020204" pitchFamily="34" charset="0"/>
              </a:rPr>
              <a:t>Generated Nearly 1.2MM Earned Media Impressions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36513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CC OVERDELIVERS ON SOCIAL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7"/>
          <a:stretch/>
        </p:blipFill>
        <p:spPr bwMode="auto">
          <a:xfrm>
            <a:off x="224680" y="1362408"/>
            <a:ext cx="4057048" cy="11565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52" y="2484150"/>
            <a:ext cx="4566061" cy="10333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0" y="2780928"/>
            <a:ext cx="4029075" cy="22383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56" y="1386069"/>
            <a:ext cx="4592557" cy="85668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grpSp>
        <p:nvGrpSpPr>
          <p:cNvPr id="26" name="Group 34"/>
          <p:cNvGrpSpPr>
            <a:grpSpLocks/>
          </p:cNvGrpSpPr>
          <p:nvPr/>
        </p:nvGrpSpPr>
        <p:grpSpPr bwMode="auto">
          <a:xfrm>
            <a:off x="8252787" y="582322"/>
            <a:ext cx="903691" cy="922541"/>
            <a:chOff x="4151633" y="4244834"/>
            <a:chExt cx="1470026" cy="1500027"/>
          </a:xfrm>
        </p:grpSpPr>
        <p:sp>
          <p:nvSpPr>
            <p:cNvPr id="27" name="Rounded Rectangle 26"/>
            <p:cNvSpPr/>
            <p:nvPr/>
          </p:nvSpPr>
          <p:spPr>
            <a:xfrm rot="747810">
              <a:off x="4378901" y="4325965"/>
              <a:ext cx="1055172" cy="1269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8" name="Picture 4" descr="http://ts4.mm.bing.net/images/thumbnail.aspx?q=5026898952522339&amp;id=ad86deb163dc3c31c03e789a735d1cce&amp;url=http%3a%2f%2fwww.prconversations.com%2fwp-content%2fuploads%2f2011%2f08%2ftwitter_icon4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36768">
              <a:off x="4151633" y="4244834"/>
              <a:ext cx="1470026" cy="1500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2339752" y="769320"/>
            <a:ext cx="931488" cy="931488"/>
            <a:chOff x="9532200" y="27381"/>
            <a:chExt cx="931488" cy="931488"/>
          </a:xfrm>
        </p:grpSpPr>
        <p:sp>
          <p:nvSpPr>
            <p:cNvPr id="30" name="Rectangle 29"/>
            <p:cNvSpPr/>
            <p:nvPr/>
          </p:nvSpPr>
          <p:spPr>
            <a:xfrm>
              <a:off x="9828584" y="116633"/>
              <a:ext cx="50405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1" name="Picture 2" descr="http://ts1.mm.bing.net/images/thumbnail.aspx?q=4659928367957684&amp;id=3c02ee41dc9b770a937141cf69095e8a&amp;url=http%3a%2f%2fwww.raumberg-gumpenstein.at%2fc%2fimages%2fstories%2fforschung%2fbilder_allg%2ffacebook.pn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509389">
              <a:off x="9532200" y="27381"/>
              <a:ext cx="931488" cy="93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AutoShape 12" descr="data:image/jpeg;base64,/9j/4AAQSkZJRgABAQAAAQABAAD/2wCEAAkGBxIQEhQUEhQQFBUUFBQQFRQVEBQPFBYQFBQWFhQUFBUYHCggGBolGxQUITEhJSkrLi4uFx8zODMsNygtLisBCgoKDg0OGhAQGzQkICQsLCwsLCwsLCwsLCwsLCwsLCwsLCwsLCwsLCwsLCwsLCwsLCwsLCwsLCwsLDcsNyssLP/AABEIAMIBAwMBIgACEQEDEQH/xAAcAAACAgMBAQAAAAAAAAAAAAAAAwQFAgYHAQj/xABAEAACAQIEAwUFAwoGAwEAAAABAgADEQQFITESQVEGImFxkRMygaHRkrHSFSNCQ1JTYnKCwRQWVJPC8LLh8TP/xAAZAQEBAQEBAQAAAAAAAAAAAAAAAQIDBAX/xAAiEQEBAAICAgIDAQEAAAAAAAAAAQIRAxIhMQQTQVFhIqH/2gAMAwEAAhEDEQA/AOGwhCAQhCAQhCAQhCAQhCAQhCAQhCAQhCAQhCAQhCAQhCAQhCAQhCAQhCAQhCAQhCAQhCB7CbdhFHCt7bCTzYDb5Tn9jfVoUJu64U1CCwAUbL1847E5eDquhEfZE6tChOlYenZRcC/lIOfr+aOgknL/AA6tDhN47JpcHTnNup0h0HoJbya/B1cZhO1imOg9BMhSHQekn2/w6uJTydw9mOg9JzztBTHtX2msc+yWaanaE2TLV01k6obbW9Jm8urp7MPh3PGXbTbQtNqxqj2ZJ3laeJxYfITWOe3Lk4Ol67/4p7QtNpyTBstUB18ReWOZU7uTpMXnky66Xi+Nc/zpotoWm4nGlBckADwEhYnOQ51Bt5ASzkt/DWXxpjdZZNbgRNhw+MpsbMeEdbXmzZVTo27jI3xF/SY5OfpPMc8uLGTxltziE6hjsMrqQQNukdkdICiosNNNpnj+VM56c7g5TCdjamOg9Is0x0HpOv2/xOrkEJ1pqY6D0inQdB6R9v8ADq5VPJ1FqY6D0iWUdB6R9v8AE6uaT2dDdR0ES6joPSX7P4dWhQm8cI6D0nkfYdSsAgKL5SepE1+jQxFgALSQmWYhtyR8Zzsm/be14KqjmJ42Opj9ISrTs7UO7n1kql2XHNjJqftN01s3pDnK7Ns1WohVbm8uKXZukN9ZNo5HSX9ESf5i+VV2SXunzm3INJGwuEVPdAEmKJLdgAmYEBPQJAWnOu0LWrvOj2nPO0KL7Z7zpx3VWY9kTBi40j2aGV1FTXcTKswJJGkzlu5en2eCf4kIxSFxbaGFohbAdZHfGi9jMlxgHWa63WmPt4e29+WwZzifYrTYDXaazj80aoxI0v8A90jcyzFqygG+n3RuQZWKhLuO4vLkT08pni4phN32+dnyZTKzGoVDL6lUcR0Xqdb+Qjjl1NN7n42+6XOLxAJsJWYg3nTtWNftXVsOv6OkicTKdyDJ7yLXE1Gcos8B2jqIOF++Op3Hxm5dncbTqU+6wuNxfUfCcyMzo1ihBUkEcwbGZ+rGeYxt10iLYSi7L557YezqHvjY/tL9ZfsJys00Qwimj2EU4kEdhEsJIcRLCXYjuIhxJLxDiWCORCZlYSi0RI5UniCNQTAyVI1VmIjVgZKIwCYKIwQPQIwCeKJkIHoEzAniiZgQPCJzvPaTGs+nOdFM5xn1ZxVe3Wawtl8N4YzL2jUaRUayU2H7ha422lTTxDFhcneWd7y5S7fU+PlM+Prj+FJTpcTWjmw5UXJFpnjKJDXWYgE2BvuL/DWdZXzs8McN45Tz+zaeXOyqbMEJI9pwnhJG4vblLvC4yyezVVAGgIPFfxvEZRQZuLvcKqAL2LaG1yB8BILC2rP3jyW/F/8AfCYvnwxJE/8Aw2tzI2Np6RAziqhAdVPnofjaZnHip7yL5i5/vJqt7xVjC0TVljVwl/dK+Vz9xEgulib8p0lc7tGYTCPtpETUc6tMgQPU4OLgY6o43Djab7llaqykVVsy6E8m8ROaYWpwMrdCD6GdWw1UOisNmAPqJz5FjxhFuI5hFNOKkMIlo9hEtKI7iJYSQ0S0RCbQgYSquEEcgmCiNUTIyURqzFRGKIHoEYsxAmYEDITITwTMQPRMp4BMhACJzXtBXtWceM6UZz7PRT9o/M3msfbrxb86umviprLHDVCd5hSCk6CS6NG50m88o9/xuK4/67bZYyiAl+cr8Fg2quqC44iBfp1Ml5liiukl9kb1MQt9grv8rf8AISYbmO3L5NwuWrfKxxOXrSFqbOo23vc89DeV2OQUFu2tRh3bgDgB52HMibRUBVrgKbbX2vNfzytSY8RDG978NmImdvPMWp4je8m4UEgCwKkC/wADPMTgvdZDxK+g0sb9CI2hRKHbz3H3Tpvwx0u3rvwgDhsBpc6385VFyWN72vpfp5y1xCsfLpyPhIFVSdzLjUyhFYi0iR1a99YoidI5ZPROkdla3Hhk/huvoZzmkl7+AJ9J0DsYlsNfqzfLSc+T0RdtEmOaKM4NEtEtHsIl4CHES0e4iHlKSRCZwlZW6RyiLSOQTLTNRGATFRMxAzUTITxZmIHoEzAngmUD0T0CAEyAgeMNJzTPqTe1fQ6mdNM0vOqw4mAHOJlp24eL7LpUYLDWXWWODKqhJ3kSnXUaE69Ih6tjc7X2mMsbl7fU1Omv0iYzidvdNvKX3Yunw1qjEEAUiNR/EpP3RaZgG92kx/ptLbJ2ZiwNPgBUjXmbjSanLfGOnzc9W2q7M3NaxZ2RW91FPDoTYFjzJ6SjzHJ6tMXBY25Hp4TPtVQf2hQXZVIIB8uUg4PHVqdgS5UH3SSR42E7yeGbretDBYgm1ydDtfaXjANrKt6C+/T2J1FrWMnUX0AmcmsLfVFQaWlTidDLGtUlbXa5lxTksQq6xQp7eN46sL+XKYIL/CdXDTPD0zoo3ey2+IInTMrwnsaSJ0HzOpmn9isF7SvxHamOL4nQf3m+tOXJfwkhRimjmi2E5qS0S8e8S4kCGES4j3iWlCDCZGeSi6SOESkesyGATNRMVjFgZKJmJiIVaqoLsQB4wGiZCQUzSkRfi+RmdDNKLmyut+h0MCcBPYCeiAHaaFma/nG8zN9fYzmOcYwiq4A/SMurXq+NyY4W7PrYRR3jvynmEcK4LC4kWhUZvekkOFElxutPoY6zwv8AVm2d8qdO58rCWGVPVJLVLAWFgOWs1ejiLt3d5aVcVVopfQ8Vrg9NfrOU4pjlNPFzcOOM3LsjPcV+d93iB87g/CRmw4IudL8r3iKuOLbjzkZcZfS5nqkunHvE5lA2mF7RCsZkZNG9lVmkdhePqSOTaajGQrBQLkkEf90meHoK6qEJNSq/AFtsul2MwND2g3GmtiQNOsvewOGD1KlQi/AFCnkGN7/Gwlt1HO1Y9iaPAlZSO8tUqfgLfWbEwlVlNBlxOJ24Swb7QuCPnLZhOWXsJYRbCOcRTCZCWESwkholhAQ0QwkhxENKFQgRCUW6GPSR6ckLMhqxixV7RXGz3toOUshovNMe1MdwXPU7Cafjcxq1D3jNvr99Clu8Bfz6zVMblzqOIiw31msXTqtMjxSsnA2/XrFYzJuHvLrzlFhSSw8wOkuMqzhabvTq8RQnQ7lT9Iu2vEnlbdnu0Goo1d9lY8/AzahNTbLFqLx0rPc3DDrNnwqkIobcAA+clYzknoxtppOLwaLVckDczd2NgSdhzmtVuz4xNUlq3CpOw3t4eMlxt8GGcx9tcx2NpqLKLnwkfB5dVxB5gb6dJuT4aiabIqKFpkcItrYcyeZ53jadVRRKoqgEakCx8ryzDU1G7z5WarXqeSsmlNGZvAf3lhl/Z+ozA4ggG1wl+IgeMsMtfRTc22OvMT2vizZ287eQ2icc/LOXLll4Q8Z2ew73KcSgEre9wSNyBylXiez1OlqCT5y2ySuWoFjzckeC2AH3fOSMYLqPESW2N44tQakImqvSWGNpWle9I8pY11Q62kiuZYVEvuJBrUbTpK55TSDVJJHpNlyTGPh9EO+p0uCfGVmWZb7Q8RvYHTx6y6NIDQcrXm64rMZ+414Kd+ZsbkeslUO0NNveVlPh3hKCpRizTmbjFbhRx1Kp7rDyPdPoYxkmk3Ik/Lszemd7rzU/26TFwGxMsS6yXSdXUMuxFxMHpzAguIhxJz05HdJRFMI3ghAnqI4QVJmEkGNbYefynmYVOBF4RF1atjPaq8Y0k7O2OHqoOKqswDruOfiJHzzN0rU1Rhwso4bW3PnGcZok3FxzH0kPMMItUcSajfTcHoZca69f0rUy50UNbneLXDF+I23vLvKcS1xTrbHRXtr4Ay/pZQi3tufS8u6zcsZ4rWuyeZf4dzTqaK5AudLNyPxm55jVamVAtqL33+AmsZpkxYnSxEb+WHK+zqrqg7pHOwtNSyuXJx68xslfGq9Goumi8V9tpS4PGcxyF/lIVLEEqwB95SInDuRTPioHx5zTlo/DVzwN/E4HrMsFUIcp5/dI+GXuJ4uD8xHkWxJ8AT6i0aaSssazleuo8xPcal6bgdGES/cdG8Qfgd5ZVUAYjk2ogQsvYey4RyjS90ErKbGk5Xpp5jkZKp1558vb1Y+kHHyrqKZc4kBpArIJZVVdaJoYY1WCjzPgBuZLqUyTYC5OgA6y9wGXexTXVjqx/sJ3xcc6ieyFNbKNtBAULWB3Op85JpJxsTyXQfzczM+DWbcURqfKRnUSfihZTbc2UeZkapSsLepgQHF9pgzdJIqD0kUmZF92axlm9mdm1H83/ubG9OaDhqpVgRoQQR5zomCf21NXH6Q18GGhHrMZQQXpyPUpy1qUZGqU5kVhSEmGnCA2m8Kraf8AdusgUq8zxFay+J/8YkWTZbteYYrFmklxvMaRvK7Nql9JjW69PqG5fj2xDcJA2Jv5RNenUokso/mXkR9Z72UX84x6L95mzYnCcak28L+PSbs1fDnjya9qrBquLpgiwINmHNSJuOFwt6YI0YHQ7385z58NVwz+0pXHJhyI6ES7y/tIxCn1HTqJvHTHLv2fjc077Bx3lNjbwlJjqgY3EVm+JDVWcbFjMaVm0OnQ8o15ZmV1p5gn71viP7x1Idxx0Y28jeJxWHKa9O8P7yfhl4lc9Qp+/wCs1B6qWFIeIjay2rt4iZkd6n4Ge5wvDUDShuOpXpqfhGh7ohPMAX6MNPSNVeKkRIeCa4KN5iBhjsJ7UXGjrtfQEc1PhKwORoQQRuDuJdYZteFuWgPhM8Rhgw7yg22PP13mcsNt4Z6URrRXAWNlBJlj+SlJ95wOht8tLyelBaa2At15k+ZmZxul5Zrwr8DgRT1Nix59PASTmDEAAbnWSKQ58pEU8ZZupsPITpJpwt2KFKwAi6VO5NhztJlPS58DPcqTc2udgOrE2FpUV9anep4ILnzMh1xeXmOyyqlgEqHiJuQhN2F7jToFPoZBqZVWI/8Azqfok2UnRyQnqQfSBQYhpHK9Zt+XZNRKMapqcQb2bAVKOFFN7sFpl6+lSoQjHhWwAGrCU2ZZQ/GBRDVkanTrIyoVLUqpKpdLmzcYKEC/eHO4k0m1QCJu/YPE8XtKR5Wqr8dG/wCM1M5VXUgGlVBJKgcBuWFRaZAHM8bovmwEueyuEr0sVSY06gU+0U923dUAPf8AlLIT0uDJZ4Nt6q4eQ6uGls8j1BOaqg4WeSwKwjQ0nDm5t6+U9xNbiPymgpn2IG1Q6/wp9J5+XcR+8P2U+k6fXdGOcjf1ewlRmD3mrnPcQf1h+yv0inzSsd3Pov0mZxWOl5pY3vsiV4qnEbaKfHc7fKXWY5oAOFdhOULmNUbOR5AD+0Yc3rneofQfSdOjja3ulm/CSHHEp9R5SveuOJigIBNxfeaj+U6v7fyX6T0ZpWH6Z+yv0jovfxptyi8l4ah1mkjOa4/WH7K/SZjPsSP1h+yn0jqnZ0cUvaUiNyunwnmTJow8CPunPafabFre1Ui/8CfhhT7S4pb2qkX/AIE/DHU7OkoveXzj87p3sfCcwHabFg39qdP4E/DMqvavGNo1Yn+imP8AjL1Xs6hlj3SQqvcqX8Zzql2nxa+7VI/oT8MxqdpMU29Un+lPpHU7Oo111BGxhxHacxHajF/vj9hPww/zRi/3x+wn4Y0nZ04A9TPDOZf5oxf70/YT8M8/zPi/3x+wn4Y6r2dKxz8KW5tpBE4VA+E5nU7SYpt6pNv4U+kyPafF/vT9hPwx1Ts6XV0WZUqhpgW0O4tve9hacyPafFn9afsJ+GeHtLi/3p+ynL+mNL2dQr5tXVrio4sTbhPDqb3tbbdvtHqZV4nOMQf1ja8IOw0QkqL25Fm9ZoLdosUTc1Tf+VPpMWz3EHeofsp9I6puOjZdn9GmhWqlQMTxsypQxCu924XKVwQlRQ7AOvI6qbSmzDN2eoGpg0lRKdGmobiZaVJxUS72F29oOMmw700w5pW/bPov0mJzGr+0fQfSOqbbgM9xICqKr2XRb8JI761NCRf30U/0jpM0z3EXUmq5Kl7E2LfnCvtO9a924QCd7C00v/H1P2vkPpD8oVf2vkPpHWm30UtQMoYbMAw8iLxdScRp9tseoCiuQAAoHs6WgGw92B7cZh/qD/t0vwzH11ezs5EJxf8Azrj/APUN/t0/wwj66dmvQhCdWRCEIBCEIBCEIBCEIBCEIBCEIBCEIBCEIBCEIBCEIBCEIBCEIBCEIBCEIBCEIBCEIBCEIBCEIBCEIBCEIBCEIBCEIBCEIBCEIBCEIBCEIBCEIBCEIBCEIBCEIBCEIBCEIBCEI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14" descr="data:image/jpeg;base64,/9j/4AAQSkZJRgABAQAAAQABAAD/2wCEAAkGBxIQEhQUEhQQFBUUFBQQFRQVEBQPFBYQFBQWFhQUFBUYHCggGBolGxQUITEhJSkrLi4uFx8zODMsNygtLisBCgoKDg0OGhAQGzQkICQsLCwsLCwsLCwsLCwsLCwsLCwsLCwsLCwsLCwsLCwsLCwsLCwsLCwsLCwsLDcsNyssLP/AABEIAMIBAwMBIgACEQEDEQH/xAAcAAACAgMBAQAAAAAAAAAAAAAAAwQFAgYHAQj/xABAEAACAQIEAwUFAwoGAwEAAAABAgADEQQFITESQVEGImFxkRMygaHRkrHSFSNCQ1JTYnKCwRQWVJPC8LLh8TP/xAAZAQEBAQEBAQAAAAAAAAAAAAAAAQIDBAX/xAAiEQEBAAICAgIDAQEAAAAAAAAAAQIRAxIhMQQTQVFhIqH/2gAMAwEAAhEDEQA/AOGwhCAQhCAQhCAQhCAQhCAQhCAQhCAQhCAQhCAQhCAQhCAQhCAQhCAQhCAQhCAQhCAQhCB7CbdhFHCt7bCTzYDb5Tn9jfVoUJu64U1CCwAUbL1847E5eDquhEfZE6tChOlYenZRcC/lIOfr+aOgknL/AA6tDhN47JpcHTnNup0h0HoJbya/B1cZhO1imOg9BMhSHQekn2/w6uJTydw9mOg9JzztBTHtX2msc+yWaanaE2TLV01k6obbW9Jm8urp7MPh3PGXbTbQtNqxqj2ZJ3laeJxYfITWOe3Lk4Ol67/4p7QtNpyTBstUB18ReWOZU7uTpMXnky66Xi+Nc/zpotoWm4nGlBckADwEhYnOQ51Bt5ASzkt/DWXxpjdZZNbgRNhw+MpsbMeEdbXmzZVTo27jI3xF/SY5OfpPMc8uLGTxltziE6hjsMrqQQNukdkdICiosNNNpnj+VM56c7g5TCdjamOg9Is0x0HpOv2/xOrkEJ1pqY6D0inQdB6R9v8ADq5VPJ1FqY6D0iWUdB6R9v8AE6uaT2dDdR0ES6joPSX7P4dWhQm8cI6D0nkfYdSsAgKL5SepE1+jQxFgALSQmWYhtyR8Zzsm/be14KqjmJ42Opj9ISrTs7UO7n1kql2XHNjJqftN01s3pDnK7Ns1WohVbm8uKXZukN9ZNo5HSX9ESf5i+VV2SXunzm3INJGwuEVPdAEmKJLdgAmYEBPQJAWnOu0LWrvOj2nPO0KL7Z7zpx3VWY9kTBi40j2aGV1FTXcTKswJJGkzlu5en2eCf4kIxSFxbaGFohbAdZHfGi9jMlxgHWa63WmPt4e29+WwZzifYrTYDXaazj80aoxI0v8A90jcyzFqygG+n3RuQZWKhLuO4vLkT08pni4phN32+dnyZTKzGoVDL6lUcR0Xqdb+Qjjl1NN7n42+6XOLxAJsJWYg3nTtWNftXVsOv6OkicTKdyDJ7yLXE1Gcos8B2jqIOF++Op3Hxm5dncbTqU+6wuNxfUfCcyMzo1ihBUkEcwbGZ+rGeYxt10iLYSi7L557YezqHvjY/tL9ZfsJys00Qwimj2EU4kEdhEsJIcRLCXYjuIhxJLxDiWCORCZlYSi0RI5UniCNQTAyVI1VmIjVgZKIwCYKIwQPQIwCeKJkIHoEzAniiZgQPCJzvPaTGs+nOdFM5xn1ZxVe3Wawtl8N4YzL2jUaRUayU2H7ha422lTTxDFhcneWd7y5S7fU+PlM+Prj+FJTpcTWjmw5UXJFpnjKJDXWYgE2BvuL/DWdZXzs8McN45Tz+zaeXOyqbMEJI9pwnhJG4vblLvC4yyezVVAGgIPFfxvEZRQZuLvcKqAL2LaG1yB8BILC2rP3jyW/F/8AfCYvnwxJE/8Aw2tzI2Np6RAziqhAdVPnofjaZnHip7yL5i5/vJqt7xVjC0TVljVwl/dK+Vz9xEgulib8p0lc7tGYTCPtpETUc6tMgQPU4OLgY6o43Djab7llaqykVVsy6E8m8ROaYWpwMrdCD6GdWw1UOisNmAPqJz5FjxhFuI5hFNOKkMIlo9hEtKI7iJYSQ0S0RCbQgYSquEEcgmCiNUTIyURqzFRGKIHoEYsxAmYEDITITwTMQPRMp4BMhACJzXtBXtWceM6UZz7PRT9o/M3msfbrxb86umviprLHDVCd5hSCk6CS6NG50m88o9/xuK4/67bZYyiAl+cr8Fg2quqC44iBfp1Ml5liiukl9kb1MQt9grv8rf8AISYbmO3L5NwuWrfKxxOXrSFqbOo23vc89DeV2OQUFu2tRh3bgDgB52HMibRUBVrgKbbX2vNfzytSY8RDG978NmImdvPMWp4je8m4UEgCwKkC/wADPMTgvdZDxK+g0sb9CI2hRKHbz3H3Tpvwx0u3rvwgDhsBpc6385VFyWN72vpfp5y1xCsfLpyPhIFVSdzLjUyhFYi0iR1a99YoidI5ZPROkdla3Hhk/huvoZzmkl7+AJ9J0DsYlsNfqzfLSc+T0RdtEmOaKM4NEtEtHsIl4CHES0e4iHlKSRCZwlZW6RyiLSOQTLTNRGATFRMxAzUTITxZmIHoEzAngmUD0T0CAEyAgeMNJzTPqTe1fQ6mdNM0vOqw4mAHOJlp24eL7LpUYLDWXWWODKqhJ3kSnXUaE69Ih6tjc7X2mMsbl7fU1Omv0iYzidvdNvKX3Yunw1qjEEAUiNR/EpP3RaZgG92kx/ptLbJ2ZiwNPgBUjXmbjSanLfGOnzc9W2q7M3NaxZ2RW91FPDoTYFjzJ6SjzHJ6tMXBY25Hp4TPtVQf2hQXZVIIB8uUg4PHVqdgS5UH3SSR42E7yeGbretDBYgm1ydDtfaXjANrKt6C+/T2J1FrWMnUX0AmcmsLfVFQaWlTidDLGtUlbXa5lxTksQq6xQp7eN46sL+XKYIL/CdXDTPD0zoo3ey2+IInTMrwnsaSJ0HzOpmn9isF7SvxHamOL4nQf3m+tOXJfwkhRimjmi2E5qS0S8e8S4kCGES4j3iWlCDCZGeSi6SOESkesyGATNRMVjFgZKJmJiIVaqoLsQB4wGiZCQUzSkRfi+RmdDNKLmyut+h0MCcBPYCeiAHaaFma/nG8zN9fYzmOcYwiq4A/SMurXq+NyY4W7PrYRR3jvynmEcK4LC4kWhUZvekkOFElxutPoY6zwv8AVm2d8qdO58rCWGVPVJLVLAWFgOWs1ejiLt3d5aVcVVopfQ8Vrg9NfrOU4pjlNPFzcOOM3LsjPcV+d93iB87g/CRmw4IudL8r3iKuOLbjzkZcZfS5nqkunHvE5lA2mF7RCsZkZNG9lVmkdhePqSOTaajGQrBQLkkEf90meHoK6qEJNSq/AFtsul2MwND2g3GmtiQNOsvewOGD1KlQi/AFCnkGN7/Gwlt1HO1Y9iaPAlZSO8tUqfgLfWbEwlVlNBlxOJ24Swb7QuCPnLZhOWXsJYRbCOcRTCZCWESwkholhAQ0QwkhxENKFQgRCUW6GPSR6ckLMhqxixV7RXGz3toOUshovNMe1MdwXPU7Cafjcxq1D3jNvr99Clu8Bfz6zVMblzqOIiw31msXTqtMjxSsnA2/XrFYzJuHvLrzlFhSSw8wOkuMqzhabvTq8RQnQ7lT9Iu2vEnlbdnu0Goo1d9lY8/AzahNTbLFqLx0rPc3DDrNnwqkIobcAA+clYzknoxtppOLwaLVckDczd2NgSdhzmtVuz4xNUlq3CpOw3t4eMlxt8GGcx9tcx2NpqLKLnwkfB5dVxB5gb6dJuT4aiabIqKFpkcItrYcyeZ53jadVRRKoqgEakCx8ryzDU1G7z5WarXqeSsmlNGZvAf3lhl/Z+ozA4ggG1wl+IgeMsMtfRTc22OvMT2vizZ287eQ2icc/LOXLll4Q8Z2ew73KcSgEre9wSNyBylXiez1OlqCT5y2ySuWoFjzckeC2AH3fOSMYLqPESW2N44tQakImqvSWGNpWle9I8pY11Q62kiuZYVEvuJBrUbTpK55TSDVJJHpNlyTGPh9EO+p0uCfGVmWZb7Q8RvYHTx6y6NIDQcrXm64rMZ+414Kd+ZsbkeslUO0NNveVlPh3hKCpRizTmbjFbhRx1Kp7rDyPdPoYxkmk3Ik/Lszemd7rzU/26TFwGxMsS6yXSdXUMuxFxMHpzAguIhxJz05HdJRFMI3ghAnqI4QVJmEkGNbYefynmYVOBF4RF1atjPaq8Y0k7O2OHqoOKqswDruOfiJHzzN0rU1Rhwso4bW3PnGcZok3FxzH0kPMMItUcSajfTcHoZca69f0rUy50UNbneLXDF+I23vLvKcS1xTrbHRXtr4Ay/pZQi3tufS8u6zcsZ4rWuyeZf4dzTqaK5AudLNyPxm55jVamVAtqL33+AmsZpkxYnSxEb+WHK+zqrqg7pHOwtNSyuXJx68xslfGq9Goumi8V9tpS4PGcxyF/lIVLEEqwB95SInDuRTPioHx5zTlo/DVzwN/E4HrMsFUIcp5/dI+GXuJ4uD8xHkWxJ8AT6i0aaSssazleuo8xPcal6bgdGES/cdG8Qfgd5ZVUAYjk2ogQsvYey4RyjS90ErKbGk5Xpp5jkZKp1558vb1Y+kHHyrqKZc4kBpArIJZVVdaJoYY1WCjzPgBuZLqUyTYC5OgA6y9wGXexTXVjqx/sJ3xcc6ieyFNbKNtBAULWB3Op85JpJxsTyXQfzczM+DWbcURqfKRnUSfihZTbc2UeZkapSsLepgQHF9pgzdJIqD0kUmZF92axlm9mdm1H83/ubG9OaDhqpVgRoQQR5zomCf21NXH6Q18GGhHrMZQQXpyPUpy1qUZGqU5kVhSEmGnCA2m8Kraf8AdusgUq8zxFay+J/8YkWTZbteYYrFmklxvMaRvK7Nql9JjW69PqG5fj2xDcJA2Jv5RNenUokso/mXkR9Z72UX84x6L95mzYnCcak28L+PSbs1fDnjya9qrBquLpgiwINmHNSJuOFwt6YI0YHQ7385z58NVwz+0pXHJhyI6ES7y/tIxCn1HTqJvHTHLv2fjc077Bx3lNjbwlJjqgY3EVm+JDVWcbFjMaVm0OnQ8o15ZmV1p5gn71viP7x1Idxx0Y28jeJxWHKa9O8P7yfhl4lc9Qp+/wCs1B6qWFIeIjay2rt4iZkd6n4Ge5wvDUDShuOpXpqfhGh7ohPMAX6MNPSNVeKkRIeCa4KN5iBhjsJ7UXGjrtfQEc1PhKwORoQQRuDuJdYZteFuWgPhM8Rhgw7yg22PP13mcsNt4Z6URrRXAWNlBJlj+SlJ95wOht8tLyelBaa2At15k+ZmZxul5Zrwr8DgRT1Nix59PASTmDEAAbnWSKQ58pEU8ZZupsPITpJpwt2KFKwAi6VO5NhztJlPS58DPcqTc2udgOrE2FpUV9anep4ILnzMh1xeXmOyyqlgEqHiJuQhN2F7jToFPoZBqZVWI/8Azqfok2UnRyQnqQfSBQYhpHK9Zt+XZNRKMapqcQb2bAVKOFFN7sFpl6+lSoQjHhWwAGrCU2ZZQ/GBRDVkanTrIyoVLUqpKpdLmzcYKEC/eHO4k0m1QCJu/YPE8XtKR5Wqr8dG/wCM1M5VXUgGlVBJKgcBuWFRaZAHM8bovmwEueyuEr0sVSY06gU+0U923dUAPf8AlLIT0uDJZ4Nt6q4eQ6uGls8j1BOaqg4WeSwKwjQ0nDm5t6+U9xNbiPymgpn2IG1Q6/wp9J5+XcR+8P2U+k6fXdGOcjf1ewlRmD3mrnPcQf1h+yv0inzSsd3Pov0mZxWOl5pY3vsiV4qnEbaKfHc7fKXWY5oAOFdhOULmNUbOR5AD+0Yc3rneofQfSdOjja3ulm/CSHHEp9R5SveuOJigIBNxfeaj+U6v7fyX6T0ZpWH6Z+yv0jovfxptyi8l4ah1mkjOa4/WH7K/SZjPsSP1h+yn0jqnZ0cUvaUiNyunwnmTJow8CPunPafabFre1Ui/8CfhhT7S4pb2qkX/AIE/DHU7OkoveXzj87p3sfCcwHabFg39qdP4E/DMqvavGNo1Yn+imP8AjL1Xs6hlj3SQqvcqX8Zzql2nxa+7VI/oT8MxqdpMU29Un+lPpHU7Oo111BGxhxHacxHajF/vj9hPww/zRi/3x+wn4Y0nZ04A9TPDOZf5oxf70/YT8M8/zPi/3x+wn4Y6r2dKxz8KW5tpBE4VA+E5nU7SYpt6pNv4U+kyPafF/vT9hPwx1Ts6XV0WZUqhpgW0O4tve9hacyPafFn9afsJ+GeHtLi/3p+ynL+mNL2dQr5tXVrio4sTbhPDqb3tbbdvtHqZV4nOMQf1ja8IOw0QkqL25Fm9ZoLdosUTc1Tf+VPpMWz3EHeofsp9I6puOjZdn9GmhWqlQMTxsypQxCu924XKVwQlRQ7AOvI6qbSmzDN2eoGpg0lRKdGmobiZaVJxUS72F29oOMmw700w5pW/bPov0mJzGr+0fQfSOqbbgM9xICqKr2XRb8JI761NCRf30U/0jpM0z3EXUmq5Kl7E2LfnCvtO9a924QCd7C00v/H1P2vkPpD8oVf2vkPpHWm30UtQMoYbMAw8iLxdScRp9tseoCiuQAAoHs6WgGw92B7cZh/qD/t0vwzH11ezs5EJxf8Azrj/APUN/t0/wwj66dmvQhCdWRCEIBCEIBCEIBCEIBCEIBCEIBCEIBCEIBCEIBCEIBCEIBCEIBCEIBCEIBCEIBCEIBCEIBCEIBCEIBCEIBCEIBCEIBCEIBCEIBCEIBCEIBCEIBCEIBCEIBCEIBCEIBCEIBCEI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8" descr="data:image/jpeg;base64,/9j/4AAQSkZJRgABAQAAAQABAAD/2wCEAAkGBxIQEhQUEhQQFBUUFBQQFRQVEBQPFBYQFBQWFhQUFBUYHCggGBolGxQUITEhJSkrLi4uFx8zODMsNygtLisBCgoKDg0OGhAQGzQkICQsLCwsLCwsLCwsLCwsLCwsLCwsLCwsLCwsLCwsLCwsLCwsLCwsLCwsLCwsLDcsNyssLP/AABEIAMIBAwMBIgACEQEDEQH/xAAcAAACAgMBAQAAAAAAAAAAAAAAAwQFAgYHAQj/xABAEAACAQIEAwUFAwoGAwEAAAABAgADEQQFITESQVEGImFxkRMygaHRkrHSFSNCQ1JTYnKCwRQWVJPC8LLh8TP/xAAZAQEBAQEBAQAAAAAAAAAAAAAAAQIDBAX/xAAiEQEBAAICAgIDAQEAAAAAAAAAAQIRAxIhMQQTQVFhIqH/2gAMAwEAAhEDEQA/AOGwhCAQhCAQhCAQhCAQhCAQhCAQhCAQhCAQhCAQhCAQhCAQhCAQhCAQhCAQhCAQhCAQhCB7CbdhFHCt7bCTzYDb5Tn9jfVoUJu64U1CCwAUbL1847E5eDquhEfZE6tChOlYenZRcC/lIOfr+aOgknL/AA6tDhN47JpcHTnNup0h0HoJbya/B1cZhO1imOg9BMhSHQekn2/w6uJTydw9mOg9JzztBTHtX2msc+yWaanaE2TLV01k6obbW9Jm8urp7MPh3PGXbTbQtNqxqj2ZJ3laeJxYfITWOe3Lk4Ol67/4p7QtNpyTBstUB18ReWOZU7uTpMXnky66Xi+Nc/zpotoWm4nGlBckADwEhYnOQ51Bt5ASzkt/DWXxpjdZZNbgRNhw+MpsbMeEdbXmzZVTo27jI3xF/SY5OfpPMc8uLGTxltziE6hjsMrqQQNukdkdICiosNNNpnj+VM56c7g5TCdjamOg9Is0x0HpOv2/xOrkEJ1pqY6D0inQdB6R9v8ADq5VPJ1FqY6D0iWUdB6R9v8AE6uaT2dDdR0ES6joPSX7P4dWhQm8cI6D0nkfYdSsAgKL5SepE1+jQxFgALSQmWYhtyR8Zzsm/be14KqjmJ42Opj9ISrTs7UO7n1kql2XHNjJqftN01s3pDnK7Ns1WohVbm8uKXZukN9ZNo5HSX9ESf5i+VV2SXunzm3INJGwuEVPdAEmKJLdgAmYEBPQJAWnOu0LWrvOj2nPO0KL7Z7zpx3VWY9kTBi40j2aGV1FTXcTKswJJGkzlu5en2eCf4kIxSFxbaGFohbAdZHfGi9jMlxgHWa63WmPt4e29+WwZzifYrTYDXaazj80aoxI0v8A90jcyzFqygG+n3RuQZWKhLuO4vLkT08pni4phN32+dnyZTKzGoVDL6lUcR0Xqdb+Qjjl1NN7n42+6XOLxAJsJWYg3nTtWNftXVsOv6OkicTKdyDJ7yLXE1Gcos8B2jqIOF++Op3Hxm5dncbTqU+6wuNxfUfCcyMzo1ihBUkEcwbGZ+rGeYxt10iLYSi7L557YezqHvjY/tL9ZfsJys00Qwimj2EU4kEdhEsJIcRLCXYjuIhxJLxDiWCORCZlYSi0RI5UniCNQTAyVI1VmIjVgZKIwCYKIwQPQIwCeKJkIHoEzAniiZgQPCJzvPaTGs+nOdFM5xn1ZxVe3Wawtl8N4YzL2jUaRUayU2H7ha422lTTxDFhcneWd7y5S7fU+PlM+Prj+FJTpcTWjmw5UXJFpnjKJDXWYgE2BvuL/DWdZXzs8McN45Tz+zaeXOyqbMEJI9pwnhJG4vblLvC4yyezVVAGgIPFfxvEZRQZuLvcKqAL2LaG1yB8BILC2rP3jyW/F/8AfCYvnwxJE/8Aw2tzI2Np6RAziqhAdVPnofjaZnHip7yL5i5/vJqt7xVjC0TVljVwl/dK+Vz9xEgulib8p0lc7tGYTCPtpETUc6tMgQPU4OLgY6o43Djab7llaqykVVsy6E8m8ROaYWpwMrdCD6GdWw1UOisNmAPqJz5FjxhFuI5hFNOKkMIlo9hEtKI7iJYSQ0S0RCbQgYSquEEcgmCiNUTIyURqzFRGKIHoEYsxAmYEDITITwTMQPRMp4BMhACJzXtBXtWceM6UZz7PRT9o/M3msfbrxb86umviprLHDVCd5hSCk6CS6NG50m88o9/xuK4/67bZYyiAl+cr8Fg2quqC44iBfp1Ml5liiukl9kb1MQt9grv8rf8AISYbmO3L5NwuWrfKxxOXrSFqbOo23vc89DeV2OQUFu2tRh3bgDgB52HMibRUBVrgKbbX2vNfzytSY8RDG978NmImdvPMWp4je8m4UEgCwKkC/wADPMTgvdZDxK+g0sb9CI2hRKHbz3H3Tpvwx0u3rvwgDhsBpc6385VFyWN72vpfp5y1xCsfLpyPhIFVSdzLjUyhFYi0iR1a99YoidI5ZPROkdla3Hhk/huvoZzmkl7+AJ9J0DsYlsNfqzfLSc+T0RdtEmOaKM4NEtEtHsIl4CHES0e4iHlKSRCZwlZW6RyiLSOQTLTNRGATFRMxAzUTITxZmIHoEzAngmUD0T0CAEyAgeMNJzTPqTe1fQ6mdNM0vOqw4mAHOJlp24eL7LpUYLDWXWWODKqhJ3kSnXUaE69Ih6tjc7X2mMsbl7fU1Omv0iYzidvdNvKX3Yunw1qjEEAUiNR/EpP3RaZgG92kx/ptLbJ2ZiwNPgBUjXmbjSanLfGOnzc9W2q7M3NaxZ2RW91FPDoTYFjzJ6SjzHJ6tMXBY25Hp4TPtVQf2hQXZVIIB8uUg4PHVqdgS5UH3SSR42E7yeGbretDBYgm1ydDtfaXjANrKt6C+/T2J1FrWMnUX0AmcmsLfVFQaWlTidDLGtUlbXa5lxTksQq6xQp7eN46sL+XKYIL/CdXDTPD0zoo3ey2+IInTMrwnsaSJ0HzOpmn9isF7SvxHamOL4nQf3m+tOXJfwkhRimjmi2E5qS0S8e8S4kCGES4j3iWlCDCZGeSi6SOESkesyGATNRMVjFgZKJmJiIVaqoLsQB4wGiZCQUzSkRfi+RmdDNKLmyut+h0MCcBPYCeiAHaaFma/nG8zN9fYzmOcYwiq4A/SMurXq+NyY4W7PrYRR3jvynmEcK4LC4kWhUZvekkOFElxutPoY6zwv8AVm2d8qdO58rCWGVPVJLVLAWFgOWs1ejiLt3d5aVcVVopfQ8Vrg9NfrOU4pjlNPFzcOOM3LsjPcV+d93iB87g/CRmw4IudL8r3iKuOLbjzkZcZfS5nqkunHvE5lA2mF7RCsZkZNG9lVmkdhePqSOTaajGQrBQLkkEf90meHoK6qEJNSq/AFtsul2MwND2g3GmtiQNOsvewOGD1KlQi/AFCnkGN7/Gwlt1HO1Y9iaPAlZSO8tUqfgLfWbEwlVlNBlxOJ24Swb7QuCPnLZhOWXsJYRbCOcRTCZCWESwkholhAQ0QwkhxENKFQgRCUW6GPSR6ckLMhqxixV7RXGz3toOUshovNMe1MdwXPU7Cafjcxq1D3jNvr99Clu8Bfz6zVMblzqOIiw31msXTqtMjxSsnA2/XrFYzJuHvLrzlFhSSw8wOkuMqzhabvTq8RQnQ7lT9Iu2vEnlbdnu0Goo1d9lY8/AzahNTbLFqLx0rPc3DDrNnwqkIobcAA+clYzknoxtppOLwaLVckDczd2NgSdhzmtVuz4xNUlq3CpOw3t4eMlxt8GGcx9tcx2NpqLKLnwkfB5dVxB5gb6dJuT4aiabIqKFpkcItrYcyeZ53jadVRRKoqgEakCx8ryzDU1G7z5WarXqeSsmlNGZvAf3lhl/Z+ozA4ggG1wl+IgeMsMtfRTc22OvMT2vizZ287eQ2icc/LOXLll4Q8Z2ew73KcSgEre9wSNyBylXiez1OlqCT5y2ySuWoFjzckeC2AH3fOSMYLqPESW2N44tQakImqvSWGNpWle9I8pY11Q62kiuZYVEvuJBrUbTpK55TSDVJJHpNlyTGPh9EO+p0uCfGVmWZb7Q8RvYHTx6y6NIDQcrXm64rMZ+414Kd+ZsbkeslUO0NNveVlPh3hKCpRizTmbjFbhRx1Kp7rDyPdPoYxkmk3Ik/Lszemd7rzU/26TFwGxMsS6yXSdXUMuxFxMHpzAguIhxJz05HdJRFMI3ghAnqI4QVJmEkGNbYefynmYVOBF4RF1atjPaq8Y0k7O2OHqoOKqswDruOfiJHzzN0rU1Rhwso4bW3PnGcZok3FxzH0kPMMItUcSajfTcHoZca69f0rUy50UNbneLXDF+I23vLvKcS1xTrbHRXtr4Ay/pZQi3tufS8u6zcsZ4rWuyeZf4dzTqaK5AudLNyPxm55jVamVAtqL33+AmsZpkxYnSxEb+WHK+zqrqg7pHOwtNSyuXJx68xslfGq9Goumi8V9tpS4PGcxyF/lIVLEEqwB95SInDuRTPioHx5zTlo/DVzwN/E4HrMsFUIcp5/dI+GXuJ4uD8xHkWxJ8AT6i0aaSssazleuo8xPcal6bgdGES/cdG8Qfgd5ZVUAYjk2ogQsvYey4RyjS90ErKbGk5Xpp5jkZKp1558vb1Y+kHHyrqKZc4kBpArIJZVVdaJoYY1WCjzPgBuZLqUyTYC5OgA6y9wGXexTXVjqx/sJ3xcc6ieyFNbKNtBAULWB3Op85JpJxsTyXQfzczM+DWbcURqfKRnUSfihZTbc2UeZkapSsLepgQHF9pgzdJIqD0kUmZF92axlm9mdm1H83/ubG9OaDhqpVgRoQQR5zomCf21NXH6Q18GGhHrMZQQXpyPUpy1qUZGqU5kVhSEmGnCA2m8Kraf8AdusgUq8zxFay+J/8YkWTZbteYYrFmklxvMaRvK7Nql9JjW69PqG5fj2xDcJA2Jv5RNenUokso/mXkR9Z72UX84x6L95mzYnCcak28L+PSbs1fDnjya9qrBquLpgiwINmHNSJuOFwt6YI0YHQ7385z58NVwz+0pXHJhyI6ES7y/tIxCn1HTqJvHTHLv2fjc077Bx3lNjbwlJjqgY3EVm+JDVWcbFjMaVm0OnQ8o15ZmV1p5gn71viP7x1Idxx0Y28jeJxWHKa9O8P7yfhl4lc9Qp+/wCs1B6qWFIeIjay2rt4iZkd6n4Ge5wvDUDShuOpXpqfhGh7ohPMAX6MNPSNVeKkRIeCa4KN5iBhjsJ7UXGjrtfQEc1PhKwORoQQRuDuJdYZteFuWgPhM8Rhgw7yg22PP13mcsNt4Z6URrRXAWNlBJlj+SlJ95wOht8tLyelBaa2At15k+ZmZxul5Zrwr8DgRT1Nix59PASTmDEAAbnWSKQ58pEU8ZZupsPITpJpwt2KFKwAi6VO5NhztJlPS58DPcqTc2udgOrE2FpUV9anep4ILnzMh1xeXmOyyqlgEqHiJuQhN2F7jToFPoZBqZVWI/8Azqfok2UnRyQnqQfSBQYhpHK9Zt+XZNRKMapqcQb2bAVKOFFN7sFpl6+lSoQjHhWwAGrCU2ZZQ/GBRDVkanTrIyoVLUqpKpdLmzcYKEC/eHO4k0m1QCJu/YPE8XtKR5Wqr8dG/wCM1M5VXUgGlVBJKgcBuWFRaZAHM8bovmwEueyuEr0sVSY06gU+0U923dUAPf8AlLIT0uDJZ4Nt6q4eQ6uGls8j1BOaqg4WeSwKwjQ0nDm5t6+U9xNbiPymgpn2IG1Q6/wp9J5+XcR+8P2U+k6fXdGOcjf1ewlRmD3mrnPcQf1h+yv0inzSsd3Pov0mZxWOl5pY3vsiV4qnEbaKfHc7fKXWY5oAOFdhOULmNUbOR5AD+0Yc3rneofQfSdOjja3ulm/CSHHEp9R5SveuOJigIBNxfeaj+U6v7fyX6T0ZpWH6Z+yv0jovfxptyi8l4ah1mkjOa4/WH7K/SZjPsSP1h+yn0jqnZ0cUvaUiNyunwnmTJow8CPunPafabFre1Ui/8CfhhT7S4pb2qkX/AIE/DHU7OkoveXzj87p3sfCcwHabFg39qdP4E/DMqvavGNo1Yn+imP8AjL1Xs6hlj3SQqvcqX8Zzql2nxa+7VI/oT8MxqdpMU29Un+lPpHU7Oo111BGxhxHacxHajF/vj9hPww/zRi/3x+wn4Y0nZ04A9TPDOZf5oxf70/YT8M8/zPi/3x+wn4Y6r2dKxz8KW5tpBE4VA+E5nU7SYpt6pNv4U+kyPafF/vT9hPwx1Ts6XV0WZUqhpgW0O4tve9hacyPafFn9afsJ+GeHtLi/3p+ynL+mNL2dQr5tXVrio4sTbhPDqb3tbbdvtHqZV4nOMQf1ja8IOw0QkqL25Fm9ZoLdosUTc1Tf+VPpMWz3EHeofsp9I6puOjZdn9GmhWqlQMTxsypQxCu924XKVwQlRQ7AOvI6qbSmzDN2eoGpg0lRKdGmobiZaVJxUS72F29oOMmw700w5pW/bPov0mJzGr+0fQfSOqbbgM9xICqKr2XRb8JI761NCRf30U/0jpM0z3EXUmq5Kl7E2LfnCvtO9a924QCd7C00v/H1P2vkPpD8oVf2vkPpHWm30UtQMoYbMAw8iLxdScRp9tseoCiuQAAoHs6WgGw92B7cZh/qD/t0vwzH11ezs5EJxf8Azrj/APUN/t0/wwj66dmvQhCdWRCEIBCEIBCEIBCEIBCEIBCEIBCEIBCEIBCEIBCEIBCEIBCEIBCEIBCEIBCEIBCEIBCEIBCEIBCEIBCEIBCEIBCEIBCEIBCEIBCEIBCEIBCEIBCEIBCEIBCEIBCEIBCEIBCEI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75" y="5406905"/>
            <a:ext cx="60192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COMEDY CENTRAL POSTED ON FACEBOOK AND TWITTER IN ORDER TO SPREAD THE WORD ABOUT OUR CUSTOM SKETCH CONTENT TO </a:t>
            </a:r>
            <a:r>
              <a:rPr lang="en-US" sz="1400" b="1" dirty="0" smtClean="0">
                <a:latin typeface="Century Gothic" panose="020B0502020202020204" pitchFamily="34" charset="0"/>
              </a:rPr>
              <a:t>FANS.</a:t>
            </a:r>
            <a:endParaRPr lang="en-US" sz="1400" b="1" dirty="0">
              <a:latin typeface="Century Gothic" panose="020B0502020202020204" pitchFamily="34" charset="0"/>
            </a:endParaRPr>
          </a:p>
          <a:p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1400" b="1" dirty="0">
                <a:latin typeface="Century Gothic" panose="020B0502020202020204" pitchFamily="34" charset="0"/>
              </a:rPr>
              <a:t>IN SPIRIT OF PARTNERSHIP, COMEDY CENTRAL PUSHED OUT TWO “BONUS” POSTS ON 11/25 (ONE ON FACEBOOK, ONE ON TWITTER) SINCE XBOX WAS TRENDING ONLINE.</a:t>
            </a:r>
            <a:endParaRPr lang="en-US" sz="1400" dirty="0"/>
          </a:p>
        </p:txBody>
      </p:sp>
      <p:pic>
        <p:nvPicPr>
          <p:cNvPr id="1026" name="Picture 2" descr="http://cf067b.medialib.glogster.com/media/13/13ca4a7ee9c0313d3e23660a27fa1ed2f79a67714ad38bbfe83b0c781534d598/114823-magic-marker-icon-arrows-arrow-styled-left-1-png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13" y="3669827"/>
            <a:ext cx="1963359" cy="19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cf067b.medialib.glogster.com/media/13/13ca4a7ee9c0313d3e23660a27fa1ed2f79a67714ad38bbfe83b0c781534d598/114823-magic-marker-icon-arrows-arrow-styled-left-1-png.png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8292" flipH="1">
            <a:off x="4201049" y="2910233"/>
            <a:ext cx="2338446" cy="2848503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2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935807">
            <a:off x="3001682" y="818069"/>
            <a:ext cx="103843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" b="32295"/>
          <a:stretch/>
        </p:blipFill>
        <p:spPr bwMode="auto">
          <a:xfrm>
            <a:off x="44451" y="1349566"/>
            <a:ext cx="3960812" cy="375217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117" r="1504" b="29720"/>
          <a:stretch/>
        </p:blipFill>
        <p:spPr bwMode="auto">
          <a:xfrm>
            <a:off x="4271856" y="2357678"/>
            <a:ext cx="4553319" cy="247826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r="2521"/>
          <a:stretch/>
        </p:blipFill>
        <p:spPr bwMode="auto">
          <a:xfrm>
            <a:off x="4211960" y="5054601"/>
            <a:ext cx="4813175" cy="10572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2593"/>
          <a:stretch/>
        </p:blipFill>
        <p:spPr bwMode="auto">
          <a:xfrm>
            <a:off x="4213936" y="1283808"/>
            <a:ext cx="4813176" cy="885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grpSp>
        <p:nvGrpSpPr>
          <p:cNvPr id="21" name="Group 34"/>
          <p:cNvGrpSpPr>
            <a:grpSpLocks/>
          </p:cNvGrpSpPr>
          <p:nvPr/>
        </p:nvGrpSpPr>
        <p:grpSpPr bwMode="auto">
          <a:xfrm>
            <a:off x="8067530" y="622123"/>
            <a:ext cx="903691" cy="922541"/>
            <a:chOff x="4151633" y="4244834"/>
            <a:chExt cx="1470026" cy="1500027"/>
          </a:xfrm>
        </p:grpSpPr>
        <p:sp>
          <p:nvSpPr>
            <p:cNvPr id="22" name="Rounded Rectangle 21"/>
            <p:cNvSpPr/>
            <p:nvPr/>
          </p:nvSpPr>
          <p:spPr>
            <a:xfrm rot="747810">
              <a:off x="4378901" y="4325965"/>
              <a:ext cx="1055172" cy="1269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3" name="Picture 4" descr="http://ts4.mm.bing.net/images/thumbnail.aspx?q=5026898952522339&amp;id=ad86deb163dc3c31c03e789a735d1cce&amp;url=http%3a%2f%2fwww.prconversations.com%2fwp-content%2fuploads%2f2011%2f08%2ftwitter_icon4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36768">
              <a:off x="4151633" y="4244834"/>
              <a:ext cx="1470026" cy="1500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3137431" y="1062326"/>
            <a:ext cx="931488" cy="931488"/>
            <a:chOff x="9532200" y="27381"/>
            <a:chExt cx="931488" cy="931488"/>
          </a:xfrm>
        </p:grpSpPr>
        <p:sp>
          <p:nvSpPr>
            <p:cNvPr id="3" name="Rectangle 2"/>
            <p:cNvSpPr/>
            <p:nvPr/>
          </p:nvSpPr>
          <p:spPr>
            <a:xfrm>
              <a:off x="9828584" y="116633"/>
              <a:ext cx="50405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http://ts1.mm.bing.net/images/thumbnail.aspx?q=4659928367957684&amp;id=3c02ee41dc9b770a937141cf69095e8a&amp;url=http%3a%2f%2fwww.raumberg-gumpenstein.at%2fc%2fimages%2fstories%2fforschung%2fbilder_allg%2ffacebook.pn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509389">
              <a:off x="9532200" y="27381"/>
              <a:ext cx="931488" cy="93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" descr="http://cf067b.medialib.glogster.com/media/13/13ca4a7ee9c0313d3e23660a27fa1ed2f79a67714ad38bbfe83b0c781534d598/114823-magic-marker-icon-arrows-arrow-styled-left-1-pn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4945" flipH="1">
            <a:off x="2963208" y="4278310"/>
            <a:ext cx="2056019" cy="2504473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75530" y="6486496"/>
            <a:ext cx="574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TWO “BONUS” </a:t>
            </a:r>
            <a:r>
              <a:rPr lang="en-US" sz="1800" b="1" dirty="0" smtClean="0">
                <a:latin typeface="Century Gothic" panose="020B0502020202020204" pitchFamily="34" charset="0"/>
              </a:rPr>
              <a:t>POSTS FROM K&amp;P’S TWITTER HANDLE </a:t>
            </a:r>
            <a:endParaRPr lang="en-US" sz="1800" dirty="0"/>
          </a:p>
        </p:txBody>
      </p:sp>
      <p:sp>
        <p:nvSpPr>
          <p:cNvPr id="19" name="Explosion 1 18"/>
          <p:cNvSpPr/>
          <p:nvPr/>
        </p:nvSpPr>
        <p:spPr>
          <a:xfrm>
            <a:off x="44451" y="3871058"/>
            <a:ext cx="3402975" cy="2971117"/>
          </a:xfrm>
          <a:prstGeom prst="irregularSeal1">
            <a:avLst/>
          </a:prstGeom>
          <a:solidFill>
            <a:srgbClr val="3DA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latin typeface="Century Gothic" panose="020B0502020202020204" pitchFamily="34" charset="0"/>
              </a:rPr>
              <a:t>Generated Nearly 150M Earned Media Impressions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1645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K&amp;P OVERDELIVERS ON SOCIAL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450" y="628358"/>
            <a:ext cx="8415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entury Gothic" panose="020B0502020202020204" pitchFamily="34" charset="0"/>
              </a:rPr>
              <a:t>KEY &amp; PEELE ALSO POSTED </a:t>
            </a:r>
            <a:r>
              <a:rPr lang="en-US" sz="1400" b="1" dirty="0">
                <a:latin typeface="Century Gothic" panose="020B0502020202020204" pitchFamily="34" charset="0"/>
              </a:rPr>
              <a:t>ON FACEBOOK AND TWITTER </a:t>
            </a:r>
            <a:r>
              <a:rPr lang="en-US" sz="1400" b="1" dirty="0" smtClean="0">
                <a:latin typeface="Century Gothic" panose="020B0502020202020204" pitchFamily="34" charset="0"/>
              </a:rPr>
              <a:t> TO </a:t>
            </a:r>
            <a:r>
              <a:rPr lang="en-US" sz="1400" b="1" dirty="0">
                <a:latin typeface="Century Gothic" panose="020B0502020202020204" pitchFamily="34" charset="0"/>
              </a:rPr>
              <a:t>SPREAD THE WORD ABOUT OUR CUSTOM SKETCH CONTENT TO </a:t>
            </a:r>
            <a:r>
              <a:rPr lang="en-US" sz="1400" b="1" dirty="0" smtClean="0">
                <a:latin typeface="Century Gothic" panose="020B0502020202020204" pitchFamily="34" charset="0"/>
              </a:rPr>
              <a:t>FANS.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36513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AWARENESS AMPLIFIED</a:t>
            </a:r>
            <a:endParaRPr lang="en-US" sz="39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857" y="5517232"/>
            <a:ext cx="76991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3DAB16"/>
                </a:solidFill>
                <a:latin typeface="Century Gothic" panose="020B0502020202020204" pitchFamily="34" charset="0"/>
              </a:rPr>
              <a:t>CRM EMAIL:</a:t>
            </a:r>
            <a:r>
              <a:rPr lang="en-US" sz="18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LAUNCHED ON </a:t>
            </a:r>
            <a:r>
              <a:rPr lang="en-US" sz="1600" b="1" dirty="0">
                <a:latin typeface="Century Gothic" panose="020B0502020202020204" pitchFamily="34" charset="0"/>
              </a:rPr>
              <a:t>NOVEMBER </a:t>
            </a:r>
            <a:r>
              <a:rPr lang="en-US" sz="1600" b="1" dirty="0" smtClean="0">
                <a:latin typeface="Century Gothic" panose="020B0502020202020204" pitchFamily="34" charset="0"/>
              </a:rPr>
              <a:t>21, 2013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DISTRIBUTED TO OVER 1.2MM INDIVIDUALS WHO ARE INTERESTED IN XBOX AND VIDEO GAME RELATED CONTENT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EARNED MEDIA TO EXPAND REACH OF CONTENT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Y:\0_Properties\CC_Sponsorships\XBOX\KP\eblast\kp_xboxone_eblast_600x50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715000" cy="47625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8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8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7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7" y="1881131"/>
            <a:ext cx="4680006" cy="329386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476672"/>
            <a:ext cx="9540552" cy="85994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HIGH-IMPACT MEDIA PLACEMENT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CC &amp; K&amp;P HOMEPAGE ROADBLOCKS</a:t>
            </a: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7663" y="1556792"/>
            <a:ext cx="2886825" cy="203132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To make a big splash in the digital sphere, Xbox One took </a:t>
            </a:r>
            <a:r>
              <a:rPr lang="en-US" sz="1800" dirty="0">
                <a:solidFill>
                  <a:schemeClr val="accent6"/>
                </a:solidFill>
                <a:latin typeface="Century Gothic" panose="020B0502020202020204" pitchFamily="34" charset="0"/>
              </a:rPr>
              <a:t>over </a:t>
            </a:r>
            <a:r>
              <a:rPr lang="en-US" sz="18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VMNE </a:t>
            </a:r>
            <a:r>
              <a:rPr lang="en-US" sz="1800" dirty="0">
                <a:solidFill>
                  <a:schemeClr val="accent6"/>
                </a:solidFill>
                <a:latin typeface="Century Gothic" panose="020B0502020202020204" pitchFamily="34" charset="0"/>
              </a:rPr>
              <a:t>digital </a:t>
            </a:r>
            <a:r>
              <a:rPr lang="en-US" sz="18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platforms with high impact media placements and homepage roadblocks.</a:t>
            </a:r>
            <a:endParaRPr lang="en-US" sz="18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94" y="3528065"/>
            <a:ext cx="4404727" cy="30900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xplosion 1 13"/>
          <p:cNvSpPr/>
          <p:nvPr/>
        </p:nvSpPr>
        <p:spPr>
          <a:xfrm>
            <a:off x="5508104" y="3645024"/>
            <a:ext cx="3411394" cy="3032611"/>
          </a:xfrm>
          <a:prstGeom prst="irregularSeal1">
            <a:avLst/>
          </a:prstGeom>
          <a:solidFill>
            <a:srgbClr val="3DA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latin typeface="Century Gothic" panose="020B0502020202020204" pitchFamily="34" charset="0"/>
              </a:rPr>
              <a:t>Garnered nearly 500M impressions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8615" y="6677635"/>
            <a:ext cx="756968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i="1" dirty="0">
                <a:latin typeface="Century Gothic" panose="020B0502020202020204" pitchFamily="34" charset="0"/>
              </a:rPr>
              <a:t>Source: Omniture </a:t>
            </a:r>
            <a:r>
              <a:rPr lang="en-US" sz="750" i="1" dirty="0" err="1">
                <a:latin typeface="Century Gothic" panose="020B0502020202020204" pitchFamily="34" charset="0"/>
              </a:rPr>
              <a:t>SiteCatalyst</a:t>
            </a:r>
            <a:r>
              <a:rPr lang="en-US" sz="750" i="1" dirty="0">
                <a:latin typeface="Century Gothic" panose="020B0502020202020204" pitchFamily="34" charset="0"/>
              </a:rPr>
              <a:t>, November-December 2013</a:t>
            </a:r>
            <a:endParaRPr lang="en-US" sz="7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69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7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0" y="624844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K&amp;P KEEPS ON GROWING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75402"/>
            <a:ext cx="7740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latin typeface="Century Gothic" panose="020B0502020202020204" pitchFamily="34" charset="0"/>
              </a:rPr>
              <a:t>Source</a:t>
            </a:r>
            <a:r>
              <a:rPr lang="en-US" sz="1000" i="1" dirty="0">
                <a:latin typeface="Century Gothic" panose="020B0502020202020204" pitchFamily="34" charset="0"/>
              </a:rPr>
              <a:t>: Facebook Analytics, 12/13/13  vs. 7/13/13; (Source: Social Guide, 3Q 2013 vs. 2Q 2013); (Source: </a:t>
            </a:r>
            <a:r>
              <a:rPr lang="en-US" sz="1000" i="1" dirty="0" err="1">
                <a:latin typeface="Century Gothic" panose="020B0502020202020204" pitchFamily="34" charset="0"/>
              </a:rPr>
              <a:t>TwitterCounter</a:t>
            </a:r>
            <a:r>
              <a:rPr lang="en-US" sz="1000" i="1" dirty="0">
                <a:latin typeface="Century Gothic" panose="020B0502020202020204" pitchFamily="34" charset="0"/>
              </a:rPr>
              <a:t>, 12/15/13 vs. 9/15/13); Omniture </a:t>
            </a:r>
            <a:r>
              <a:rPr lang="en-US" sz="1000" i="1" dirty="0" err="1">
                <a:latin typeface="Century Gothic" panose="020B0502020202020204" pitchFamily="34" charset="0"/>
              </a:rPr>
              <a:t>SiteCatalyst</a:t>
            </a:r>
            <a:r>
              <a:rPr lang="en-US" sz="1000" i="1" dirty="0">
                <a:latin typeface="Century Gothic" panose="020B0502020202020204" pitchFamily="34" charset="0"/>
              </a:rPr>
              <a:t>, 9/1/13—12/15/13 vs. 9/1/12—12/15/12</a:t>
            </a:r>
          </a:p>
          <a:p>
            <a:pPr lvl="0"/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mommasmoneymatters.com/wp-content/uploads/2012/02/up_green_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03" y="404664"/>
            <a:ext cx="142313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9612" y="2051397"/>
            <a:ext cx="5683108" cy="432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179512" y="1340768"/>
            <a:ext cx="5832648" cy="48965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65% GROWTH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in Key &amp; Peele Facebook fans over the past 5 months, with current total of over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400M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fans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Key &amp; Peele had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78.24M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tweets/social buzz surrounding the show in 3Q 2013, </a:t>
            </a:r>
            <a:r>
              <a:rPr lang="en-US" sz="20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UP 502%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from Q2 2013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23% GROWTH IN KEY &amp; PEELE TWITTER FANS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over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past 3 months, with current total of over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98M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followers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Average time spent per visitor on clips on the Key &amp; Peele hub on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CC.com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clips is 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5.9 minutes, </a:t>
            </a: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UP </a:t>
            </a:r>
            <a:r>
              <a:rPr lang="en-US" sz="20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34%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year over year</a:t>
            </a:r>
          </a:p>
        </p:txBody>
      </p:sp>
    </p:spTree>
    <p:extLst>
      <p:ext uri="{BB962C8B-B14F-4D97-AF65-F5344CB8AC3E}">
        <p14:creationId xmlns:p14="http://schemas.microsoft.com/office/powerpoint/2010/main" val="2589416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48"/>
            <a:ext cx="4968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smtClean="0">
                <a:solidFill>
                  <a:srgbClr val="3DAB16"/>
                </a:solidFill>
                <a:latin typeface="Century Gothic" pitchFamily="34" charset="0"/>
              </a:rPr>
              <a:t>IN THE END . . 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214750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3DAB16"/>
                </a:solidFill>
                <a:latin typeface="Century Gothic" pitchFamily="34" charset="0"/>
              </a:rPr>
              <a:t>XBOX ONE: </a:t>
            </a:r>
            <a:r>
              <a:rPr lang="en-US" sz="1800" dirty="0" smtClean="0">
                <a:latin typeface="Century Gothic" pitchFamily="34" charset="0"/>
              </a:rPr>
              <a:t>Leveraged Comedy Central talent and programming platforms to drive awareness around the launch of Xbox One and highlight priority capabilities</a:t>
            </a:r>
          </a:p>
          <a:p>
            <a:endParaRPr lang="en-US" sz="1800" dirty="0" smtClean="0">
              <a:solidFill>
                <a:srgbClr val="107C10"/>
              </a:solidFill>
              <a:latin typeface="Century Gothic" pitchFamily="34" charset="0"/>
            </a:endParaRPr>
          </a:p>
          <a:p>
            <a:r>
              <a:rPr lang="en-US" sz="1800" b="1" dirty="0" smtClean="0">
                <a:solidFill>
                  <a:srgbClr val="3DAB16"/>
                </a:solidFill>
                <a:latin typeface="Century Gothic" pitchFamily="34" charset="0"/>
              </a:rPr>
              <a:t>COMEDY CENTRAL: </a:t>
            </a:r>
            <a:r>
              <a:rPr lang="en-US" sz="1800" dirty="0" smtClean="0">
                <a:latin typeface="Century Gothic" pitchFamily="34" charset="0"/>
              </a:rPr>
              <a:t>Provided fans with a uniquely custom experience during </a:t>
            </a:r>
            <a:r>
              <a:rPr lang="en-US" sz="1800" dirty="0">
                <a:latin typeface="Century Gothic" pitchFamily="34" charset="0"/>
              </a:rPr>
              <a:t>a </a:t>
            </a:r>
            <a:r>
              <a:rPr lang="en-US" sz="1800" dirty="0" smtClean="0">
                <a:latin typeface="Century Gothic" pitchFamily="34" charset="0"/>
              </a:rPr>
              <a:t>Primetime takeover </a:t>
            </a:r>
            <a:r>
              <a:rPr lang="en-US" sz="1800" dirty="0">
                <a:latin typeface="Century Gothic" pitchFamily="34" charset="0"/>
              </a:rPr>
              <a:t>and </a:t>
            </a:r>
            <a:r>
              <a:rPr lang="en-US" sz="1800" dirty="0" smtClean="0">
                <a:latin typeface="Century Gothic" pitchFamily="34" charset="0"/>
              </a:rPr>
              <a:t>leveraged one of Comedy Central’s most popular programs, </a:t>
            </a:r>
            <a:r>
              <a:rPr lang="en-US" sz="1800" i="1" dirty="0" smtClean="0">
                <a:latin typeface="Century Gothic" pitchFamily="34" charset="0"/>
              </a:rPr>
              <a:t>Key &amp; Peele</a:t>
            </a:r>
            <a:endParaRPr lang="en-US" sz="1800" dirty="0" smtClean="0">
              <a:latin typeface="Century Gothic" pitchFamily="34" charset="0"/>
            </a:endParaRPr>
          </a:p>
          <a:p>
            <a:endParaRPr lang="en-US" sz="1800" dirty="0" smtClean="0">
              <a:latin typeface="Century Gothic" pitchFamily="34" charset="0"/>
            </a:endParaRPr>
          </a:p>
          <a:p>
            <a:r>
              <a:rPr lang="en-US" sz="1800" b="1" dirty="0" smtClean="0">
                <a:solidFill>
                  <a:srgbClr val="3DAB16"/>
                </a:solidFill>
                <a:latin typeface="Century Gothic" pitchFamily="34" charset="0"/>
              </a:rPr>
              <a:t>MIKE &amp; VANDAVEON</a:t>
            </a:r>
            <a:r>
              <a:rPr lang="en-US" sz="1800" b="1" i="1" dirty="0" smtClean="0">
                <a:solidFill>
                  <a:srgbClr val="107C10"/>
                </a:solidFill>
                <a:latin typeface="Century Gothic" pitchFamily="34" charset="0"/>
              </a:rPr>
              <a:t>: </a:t>
            </a:r>
            <a:r>
              <a:rPr lang="en-US" sz="1800" b="1" dirty="0" smtClean="0">
                <a:latin typeface="Century Gothic" pitchFamily="34" charset="0"/>
              </a:rPr>
              <a:t>“XBOX ONE FOR LIFE…OH, AND CARLA TOO.”</a:t>
            </a:r>
            <a:endParaRPr lang="en-US" sz="1800" dirty="0" smtClean="0">
              <a:latin typeface="Century Gothic" pitchFamily="34" charset="0"/>
            </a:endParaRPr>
          </a:p>
          <a:p>
            <a:endParaRPr lang="en-US" sz="1800" dirty="0">
              <a:latin typeface="Century Gothic" pitchFamily="34" charset="0"/>
            </a:endParaRPr>
          </a:p>
        </p:txBody>
      </p:sp>
      <p:pic>
        <p:nvPicPr>
          <p:cNvPr id="6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4577"/>
            <a:ext cx="4680520" cy="263279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http://compass.xbox.com/assets/5f/90/5f904be1-94c2-427b-821b-5603fd1f9dc4.jpg?n=hero-xbox-one-all-hardware-gray-bg-600x4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2829775" cy="21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-160773" y="1772816"/>
            <a:ext cx="5308837" cy="3432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5427801"/>
            <a:ext cx="939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APPENDIX</a:t>
            </a:r>
            <a:endParaRPr lang="en-US" sz="4000" spc="3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85024"/>
            <a:ext cx="3657217" cy="35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572000" y="1556792"/>
            <a:ext cx="18256" cy="3384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K&amp;P SHOW PAGE ROADBLOCK </a:t>
            </a:r>
            <a:endParaRPr lang="en-US" sz="4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313284"/>
            <a:ext cx="7200799" cy="506804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96" y="707347"/>
            <a:ext cx="19367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</a:rPr>
              <a:t>ON 10/28</a:t>
            </a:r>
            <a:endParaRPr lang="en-US" sz="3000" dirty="0"/>
          </a:p>
        </p:txBody>
      </p:sp>
      <p:grpSp>
        <p:nvGrpSpPr>
          <p:cNvPr id="6" name="Group 5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7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983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CC.COM HOMEPAGE ROADBLOCK</a:t>
            </a:r>
            <a:endParaRPr lang="en-US" sz="4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9" y="1350862"/>
            <a:ext cx="5220513" cy="366231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0"/>
            <a:ext cx="5213795" cy="3657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707347"/>
            <a:ext cx="19367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</a:rPr>
              <a:t>ON 11/20</a:t>
            </a:r>
            <a:endParaRPr lang="en-US" sz="3000" dirty="0"/>
          </a:p>
        </p:txBody>
      </p:sp>
      <p:grpSp>
        <p:nvGrpSpPr>
          <p:cNvPr id="6" name="Group 5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7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399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7" y="1260128"/>
            <a:ext cx="7300109" cy="5121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5496" y="-27384"/>
            <a:ext cx="892899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DAB16"/>
                </a:solidFill>
                <a:latin typeface="Century Gothic" panose="020B0502020202020204" pitchFamily="34" charset="0"/>
                <a:ea typeface="ＭＳ Ｐゴシック" pitchFamily="-72" charset="-128"/>
                <a:cs typeface="ＭＳ Ｐゴシック" pitchFamily="-7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4200" dirty="0" smtClean="0"/>
              <a:t>K&amp;P SHOW PAGE ROADBLOCK</a:t>
            </a:r>
            <a:endParaRPr lang="en-US" sz="4200" dirty="0"/>
          </a:p>
        </p:txBody>
      </p:sp>
      <p:sp>
        <p:nvSpPr>
          <p:cNvPr id="4" name="Rectangle 3"/>
          <p:cNvSpPr/>
          <p:nvPr/>
        </p:nvSpPr>
        <p:spPr>
          <a:xfrm>
            <a:off x="35496" y="707347"/>
            <a:ext cx="19367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</a:rPr>
              <a:t>ON 11/20</a:t>
            </a:r>
            <a:endParaRPr lang="en-US" sz="3000" dirty="0"/>
          </a:p>
        </p:txBody>
      </p:sp>
      <p:grpSp>
        <p:nvGrpSpPr>
          <p:cNvPr id="6" name="Group 5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7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509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oregonlive.com/ent_impact_tvfilm/photo/key-and-peele-seamlessjpg-c8dbc563ed76c41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1"/>
          <a:stretch/>
        </p:blipFill>
        <p:spPr bwMode="auto">
          <a:xfrm>
            <a:off x="5652121" y="113205"/>
            <a:ext cx="3491880" cy="67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988840"/>
            <a:ext cx="6408712" cy="34778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Leveraging Comedy Central’s hit show, </a:t>
            </a:r>
            <a:r>
              <a:rPr lang="en-US" sz="2000" b="1" i="1" dirty="0" smtClean="0">
                <a:latin typeface="Century Gothic" panose="020B0502020202020204" pitchFamily="34" charset="0"/>
              </a:rPr>
              <a:t>Key &amp; Peele, </a:t>
            </a:r>
            <a:r>
              <a:rPr lang="en-US" sz="2000" b="1" dirty="0" smtClean="0">
                <a:latin typeface="Century Gothic" panose="020B0502020202020204" pitchFamily="34" charset="0"/>
              </a:rPr>
              <a:t>we amplified the buzz and excitement around Xbox One by demonstrating its all-in-one gaming and entertainment capabilities.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 smtClean="0">
                <a:latin typeface="Century Gothic" panose="020B0502020202020204" pitchFamily="34" charset="0"/>
              </a:rPr>
              <a:t>Though a custom sketch series with K&amp;P’s internet fan-favorite characters, Mike and Vandaveon, plus a series of “network takeovers,” Comedy Central seamlessly integrated the Xbox One console and showcased its revolutionary functionality.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THE CREATIVE SOLUTION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38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9361040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CC.COM HOMEPAGE ROADBLOCK</a:t>
            </a:r>
            <a:endParaRPr lang="en-US" sz="4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9700"/>
            <a:ext cx="5293772" cy="371370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5293772" cy="371370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6979" y="707347"/>
            <a:ext cx="19367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</a:rPr>
              <a:t>ON 11/22</a:t>
            </a:r>
            <a:endParaRPr lang="en-US" sz="3000" dirty="0"/>
          </a:p>
        </p:txBody>
      </p:sp>
      <p:grpSp>
        <p:nvGrpSpPr>
          <p:cNvPr id="6" name="Group 5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7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559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1273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VIDEO PRE-ROLL </a:t>
            </a:r>
            <a:br>
              <a:rPr lang="en-US" sz="4200" dirty="0" smtClean="0"/>
            </a:b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ea typeface="Adobe Gothic Std B" pitchFamily="34" charset="-128"/>
              </a:rPr>
              <a:t>TARGETED TO 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dobe Gothic Std B" pitchFamily="34" charset="-128"/>
              </a:rPr>
              <a:t>CC AND 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ea typeface="Adobe Gothic Std B" pitchFamily="34" charset="-128"/>
              </a:rPr>
              <a:t>K&amp;P CONTENT ON 11/22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3" y="1196752"/>
            <a:ext cx="7327411" cy="518705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5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850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728x90 BANNER</a:t>
            </a:r>
            <a:endParaRPr lang="en-US" sz="4200" dirty="0"/>
          </a:p>
        </p:txBody>
      </p:sp>
      <p:grpSp>
        <p:nvGrpSpPr>
          <p:cNvPr id="5" name="Group 4"/>
          <p:cNvGrpSpPr/>
          <p:nvPr/>
        </p:nvGrpSpPr>
        <p:grpSpPr>
          <a:xfrm>
            <a:off x="685800" y="1412776"/>
            <a:ext cx="7732713" cy="4799232"/>
            <a:chOff x="685800" y="1726112"/>
            <a:chExt cx="7732713" cy="47992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726112"/>
              <a:ext cx="7732713" cy="47992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411760" y="1726112"/>
              <a:ext cx="4248472" cy="766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764704"/>
            <a:ext cx="8820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dobe Gothic Std B" pitchFamily="34" charset="-128"/>
              </a:rPr>
              <a:t>TARGETED TO CC AND K&amp;P CONTENT ON 11/22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8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70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00808"/>
            <a:ext cx="7121035" cy="4419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36096" y="4293096"/>
            <a:ext cx="1656184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300x250 BANNER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0" y="764704"/>
            <a:ext cx="8820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dobe Gothic Std B" pitchFamily="34" charset="-128"/>
              </a:rPr>
              <a:t>TARGETED TO CC AND K&amp;P CONTENT ON 11/22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9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87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540552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CUSTOM CONTENT ON THE K&amp;P SHOW PAGE WITH FIXED MEDIA</a:t>
            </a:r>
            <a:endParaRPr lang="en-US" sz="4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12" y="4051445"/>
            <a:ext cx="3756320" cy="263514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2" y="4032671"/>
            <a:ext cx="3809844" cy="267269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12" y="1268760"/>
            <a:ext cx="3756320" cy="263514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2" y="1264864"/>
            <a:ext cx="3808039" cy="263904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8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836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4624"/>
            <a:ext cx="9396536" cy="914400"/>
          </a:xfrm>
        </p:spPr>
        <p:txBody>
          <a:bodyPr>
            <a:noAutofit/>
          </a:bodyPr>
          <a:lstStyle/>
          <a:p>
            <a:pPr algn="l"/>
            <a:r>
              <a:rPr lang="en-US" sz="3700" dirty="0" smtClean="0"/>
              <a:t>K&amp;P SHOW PAGE EDITORIAL PROMOTION</a:t>
            </a:r>
            <a:endParaRPr lang="en-US" sz="37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50360" cy="536935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5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556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344"/>
            <a:ext cx="9396536" cy="9144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/>
              <a:t>VIDEO PRE-ROLL</a:t>
            </a:r>
            <a:br>
              <a:rPr lang="en-US" sz="4200" dirty="0" smtClean="0"/>
            </a:br>
            <a:endParaRPr lang="en-US" sz="4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76" y="1196752"/>
            <a:ext cx="7380916" cy="51704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008" y="620688"/>
            <a:ext cx="8820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dobe Gothic Std B" pitchFamily="34" charset="-128"/>
              </a:rPr>
              <a:t>TARGETED TO CC AND K&amp;P CONTENT ON 11/22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6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250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821683"/>
            <a:ext cx="3920061" cy="275944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03" y="1821682"/>
            <a:ext cx="3920061" cy="2746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17776"/>
            <a:ext cx="4111588" cy="2895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210344"/>
            <a:ext cx="93965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DAB16"/>
                </a:solidFill>
                <a:latin typeface="Century Gothic" panose="020B0502020202020204" pitchFamily="34" charset="0"/>
                <a:ea typeface="ＭＳ Ｐゴシック" pitchFamily="-72" charset="-128"/>
                <a:cs typeface="ＭＳ Ｐゴシック" pitchFamily="-7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4200" dirty="0" smtClean="0"/>
              <a:t>VIDEO PRE-ROLL</a:t>
            </a:r>
            <a:br>
              <a:rPr lang="en-US" sz="4200" dirty="0" smtClean="0"/>
            </a:b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72008" y="620688"/>
            <a:ext cx="9071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dobe Gothic Std B" pitchFamily="34" charset="-128"/>
              </a:rPr>
              <a:t>ACROSS THE VIACOM MEDIA NETWORKS ENTERTAINMENT GROUP</a:t>
            </a: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66963" y="6411935"/>
            <a:ext cx="1097525" cy="430240"/>
            <a:chOff x="7866963" y="6411935"/>
            <a:chExt cx="1097525" cy="430240"/>
          </a:xfrm>
        </p:grpSpPr>
        <p:pic>
          <p:nvPicPr>
            <p:cNvPr id="10" name="Picture 2" descr="http://blogs.technet.com/resized-image.ashx/__size/550x0/__key/communityserver-blogs-components-weblogfiles/00-00-00-90-35/6574.Xbox_2D00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0364" y1="23077" x2="60000" y2="58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61448" y="6422794"/>
              <a:ext cx="403040" cy="3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8460432" y="6488592"/>
              <a:ext cx="0" cy="309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0"/>
            <a:stretch/>
          </p:blipFill>
          <p:spPr>
            <a:xfrm>
              <a:off x="7866963" y="6411935"/>
              <a:ext cx="665477" cy="43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81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168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THE ROLL OUT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1521" y="2252364"/>
            <a:ext cx="4176463" cy="1909376"/>
            <a:chOff x="179513" y="2132856"/>
            <a:chExt cx="4176463" cy="1909376"/>
          </a:xfrm>
        </p:grpSpPr>
        <p:sp>
          <p:nvSpPr>
            <p:cNvPr id="4" name="TextBox 3"/>
            <p:cNvSpPr txBox="1"/>
            <p:nvPr/>
          </p:nvSpPr>
          <p:spPr>
            <a:xfrm>
              <a:off x="976097" y="2564904"/>
              <a:ext cx="33798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entury Gothic" pitchFamily="34" charset="0"/>
                </a:rPr>
                <a:t>NETWORK PROMOS</a:t>
              </a:r>
            </a:p>
            <a:p>
              <a:r>
                <a:rPr lang="en-US" sz="1400" b="1" dirty="0" smtClean="0">
                  <a:latin typeface="Century Gothic" pitchFamily="34" charset="0"/>
                </a:rPr>
                <a:t>XBOX ONE TOOK OVER PRIMETIME PROGRAMMING PROMOS, LEVERAGING CHANNEL TUNE-INS TO DEMONSTRATE XBOX ONE CAPABILITIES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4813" y="2132856"/>
              <a:ext cx="902811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 smtClean="0">
                  <a:solidFill>
                    <a:srgbClr val="3DAB16"/>
                  </a:solidFill>
                  <a:latin typeface="Century Gothic" pitchFamily="34" charset="0"/>
                </a:rPr>
                <a:t>1</a:t>
              </a:r>
              <a:endParaRPr lang="en-US" sz="10000" b="1" dirty="0">
                <a:solidFill>
                  <a:srgbClr val="3DAB16"/>
                </a:solidFill>
                <a:latin typeface="Century Gothic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168820" y="2769221"/>
              <a:ext cx="1096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3DAB16"/>
                  </a:solidFill>
                  <a:latin typeface="Century Gothic" pitchFamily="34" charset="0"/>
                </a:rPr>
                <a:t>PRONG</a:t>
              </a:r>
              <a:endParaRPr lang="en-US" sz="2000" b="1" dirty="0">
                <a:solidFill>
                  <a:srgbClr val="3DAB16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16774" y="2293568"/>
            <a:ext cx="3960439" cy="1891895"/>
            <a:chOff x="4788025" y="2132856"/>
            <a:chExt cx="3960439" cy="1891895"/>
          </a:xfrm>
        </p:grpSpPr>
        <p:sp>
          <p:nvSpPr>
            <p:cNvPr id="9" name="TextBox 8"/>
            <p:cNvSpPr txBox="1"/>
            <p:nvPr/>
          </p:nvSpPr>
          <p:spPr>
            <a:xfrm>
              <a:off x="5838512" y="2516646"/>
              <a:ext cx="290995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entury Gothic" pitchFamily="34" charset="0"/>
                </a:rPr>
                <a:t>CUSTOM CONTENT WITH KEY &amp; PEELE</a:t>
              </a:r>
            </a:p>
            <a:p>
              <a:r>
                <a:rPr lang="en-US" sz="1400" b="1" dirty="0" smtClean="0">
                  <a:latin typeface="Century Gothic" pitchFamily="34" charset="0"/>
                </a:rPr>
                <a:t>WEB-SERIES INCLUDING BRANDED / INTEGRATED VIGNETTES RUNNING ON DIGITAL AND ON-AIR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37341" y="2132856"/>
              <a:ext cx="902811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>
                  <a:solidFill>
                    <a:srgbClr val="3DAB16"/>
                  </a:solidFill>
                  <a:latin typeface="Century Gothic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439692" y="2819340"/>
              <a:ext cx="1096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3DAB16"/>
                  </a:solidFill>
                  <a:latin typeface="Century Gothic" pitchFamily="34" charset="0"/>
                </a:rPr>
                <a:t>PRONG</a:t>
              </a:r>
              <a:endParaRPr lang="en-US" sz="2000" b="1" dirty="0">
                <a:solidFill>
                  <a:srgbClr val="3DAB16"/>
                </a:solidFill>
                <a:latin typeface="Century Gothic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527" y="984210"/>
            <a:ext cx="9124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entury Gothic" pitchFamily="34" charset="0"/>
              </a:rPr>
              <a:t>2</a:t>
            </a:r>
            <a:r>
              <a:rPr lang="en-US" sz="2600" b="1" dirty="0" smtClean="0">
                <a:latin typeface="Century Gothic" pitchFamily="34" charset="0"/>
              </a:rPr>
              <a:t> PRONGS.</a:t>
            </a:r>
          </a:p>
          <a:p>
            <a:pPr algn="ctr"/>
            <a:r>
              <a:rPr lang="en-US" sz="2600" b="1" dirty="0" smtClean="0">
                <a:latin typeface="Century Gothic" pitchFamily="34" charset="0"/>
              </a:rPr>
              <a:t>2 GUYS. </a:t>
            </a:r>
          </a:p>
          <a:p>
            <a:pPr algn="ctr"/>
            <a:r>
              <a:rPr lang="en-US" sz="2600" b="1" dirty="0" smtClean="0">
                <a:latin typeface="Century Gothic" pitchFamily="34" charset="0"/>
              </a:rPr>
              <a:t>1 EPIC PRIMETIME TAKEOVER. </a:t>
            </a:r>
            <a:endParaRPr lang="en-US" sz="2600" b="1" dirty="0">
              <a:latin typeface="Century Gothic" pitchFamily="34" charset="0"/>
            </a:endParaRPr>
          </a:p>
        </p:txBody>
      </p:sp>
      <p:pic>
        <p:nvPicPr>
          <p:cNvPr id="17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22885" r="3828" b="43757"/>
          <a:stretch/>
        </p:blipFill>
        <p:spPr bwMode="auto">
          <a:xfrm>
            <a:off x="4788024" y="4146192"/>
            <a:ext cx="4111437" cy="21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15898" r="16595" b="33475"/>
          <a:stretch/>
        </p:blipFill>
        <p:spPr bwMode="auto">
          <a:xfrm>
            <a:off x="251520" y="4130694"/>
            <a:ext cx="4104456" cy="220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0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45" y="1893082"/>
            <a:ext cx="2842445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0" b="1" dirty="0" smtClean="0">
                <a:solidFill>
                  <a:srgbClr val="3DAB16"/>
                </a:solidFill>
                <a:latin typeface="Century Gothic" pitchFamily="34" charset="0"/>
              </a:rPr>
              <a:t>1</a:t>
            </a:r>
            <a:endParaRPr lang="en-US" sz="37000" b="1" dirty="0">
              <a:solidFill>
                <a:srgbClr val="3DAB16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9849" y="4745739"/>
            <a:ext cx="292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3DAB16"/>
                </a:solidFill>
                <a:latin typeface="Century Gothic" pitchFamily="34" charset="0"/>
              </a:rPr>
              <a:t>PRONG</a:t>
            </a:r>
            <a:endParaRPr lang="en-US" sz="6000" b="1" dirty="0">
              <a:solidFill>
                <a:srgbClr val="3DAB16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6587" y="4139208"/>
            <a:ext cx="32015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NETWORK </a:t>
            </a:r>
          </a:p>
          <a:p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PROMOS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04"/>
          <a:stretch/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NETWORK PROMOS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7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24544" y="2996952"/>
            <a:ext cx="43854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b="1" u="sng" dirty="0">
                <a:solidFill>
                  <a:srgbClr val="3DAB16"/>
                </a:solidFill>
                <a:latin typeface="Century Gothic" panose="020B0502020202020204" pitchFamily="34" charset="0"/>
              </a:rPr>
              <a:t>ON-AIR ELEMENTS INCLUDED</a:t>
            </a:r>
            <a:r>
              <a:rPr lang="en-US" sz="2000" b="1" dirty="0" smtClean="0">
                <a:solidFill>
                  <a:srgbClr val="107C10"/>
                </a:solidFill>
                <a:latin typeface="Century Gothic" panose="020B0502020202020204" pitchFamily="34" charset="0"/>
              </a:rPr>
              <a:t>: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entury Gothic" panose="020B0502020202020204" pitchFamily="34" charset="0"/>
              </a:rPr>
              <a:t>:15 second custom promo advancer leading in to network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entury Gothic" panose="020B0502020202020204" pitchFamily="34" charset="0"/>
              </a:rPr>
              <a:t>In-show custom animated lower thirds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entury Gothic" panose="020B0502020202020204" pitchFamily="34" charset="0"/>
              </a:rPr>
              <a:t>:05 custom bumpers with “brought to you by Xbox One” messaging</a:t>
            </a:r>
          </a:p>
          <a:p>
            <a:pPr lvl="2"/>
            <a:endParaRPr lang="en-US" sz="1800" dirty="0" smtClean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1196752"/>
            <a:ext cx="8784976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2"/>
            <a:r>
              <a:rPr lang="en-US" b="1" dirty="0" smtClean="0">
                <a:latin typeface="Century Gothic" panose="020B0502020202020204" pitchFamily="34" charset="0"/>
              </a:rPr>
              <a:t>FOR THE FIRST TIME EVER, XBOX ONE TOOK OVER 2 HOURS </a:t>
            </a:r>
            <a:r>
              <a:rPr lang="en-US" sz="2000" b="1" dirty="0" smtClean="0">
                <a:latin typeface="Century Gothic" panose="020B0502020202020204" pitchFamily="34" charset="0"/>
              </a:rPr>
              <a:t>of Comedy Central primetime programming on 11/20 and 11/27 with custom promos to channel tune-ins, all highlighting key Xbox One functionality and command capabilities.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13" name="Picture 1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15898" r="16595" b="33475"/>
          <a:stretch/>
        </p:blipFill>
        <p:spPr bwMode="auto">
          <a:xfrm>
            <a:off x="4044358" y="2996952"/>
            <a:ext cx="4989212" cy="268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6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PROGRAMMING SNAPSHOT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7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3" r="8634"/>
          <a:stretch/>
        </p:blipFill>
        <p:spPr bwMode="auto">
          <a:xfrm>
            <a:off x="96999" y="1772816"/>
            <a:ext cx="8867489" cy="3702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07504" y="764704"/>
            <a:ext cx="5067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Gothic Std B" pitchFamily="34" charset="-128"/>
              </a:rPr>
              <a:t>KEY &amp; PEELE ON 11/20 AND 11/27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36513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PROMO ADVANCER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11" name="Picture 1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15898" r="16595" b="33475"/>
          <a:stretch/>
        </p:blipFill>
        <p:spPr bwMode="auto">
          <a:xfrm>
            <a:off x="2525" y="1196752"/>
            <a:ext cx="9105979" cy="489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36513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IN-SHOW LOWER THIRDS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287489" y="6164596"/>
            <a:ext cx="244628" cy="20385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 descr="http://blogs.technet.com/resized-image.ashx/__size/550x0/__key/communityserver-blogs-components-weblogfiles/00-00-00-90-35/6574.Xbox_2D00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64" y1="23077" x2="60000" y2="5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1448" y="6422794"/>
            <a:ext cx="403040" cy="3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460432" y="6488592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7866963" y="6411935"/>
            <a:ext cx="665477" cy="430240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6912768" cy="574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7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11732</TotalTime>
  <Words>1676</Words>
  <Application>Microsoft Office PowerPoint</Application>
  <PresentationFormat>On-screen Show (4:3)</PresentationFormat>
  <Paragraphs>222</Paragraphs>
  <Slides>37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SKETCH CONTENT  POSTED TO YOUTUBE TO EXTEND REACH</vt:lpstr>
      <vt:lpstr>FANS RESPONDED CUSTOM SKETCH CONTENT RESONATES WITH SOCIAL FANS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K&amp;P SHOW PAGE ROADBLOCK </vt:lpstr>
      <vt:lpstr>CC.COM HOMEPAGE ROADBLOCK</vt:lpstr>
      <vt:lpstr>PowerPoint Presentation</vt:lpstr>
      <vt:lpstr>CC.COM HOMEPAGE ROADBLOCK</vt:lpstr>
      <vt:lpstr>VIDEO PRE-ROLL  TARGETED TO CC AND K&amp;P CONTENT ON 11/22</vt:lpstr>
      <vt:lpstr>728x90 BANNER</vt:lpstr>
      <vt:lpstr>300x250 BANNER</vt:lpstr>
      <vt:lpstr>CUSTOM CONTENT ON THE K&amp;P SHOW PAGE WITH FIXED MEDIA</vt:lpstr>
      <vt:lpstr>K&amp;P SHOW PAGE EDITORIAL PROMOTION</vt:lpstr>
      <vt:lpstr>VIDEO PRE-ROLL </vt:lpstr>
      <vt:lpstr>PowerPoint Presentation</vt:lpstr>
    </vt:vector>
  </TitlesOfParts>
  <Company>Viacom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VERIZON VGA RECAP</dc:title>
  <dc:creator>sarnowa</dc:creator>
  <cp:lastModifiedBy>Erica Schwarz</cp:lastModifiedBy>
  <cp:revision>710</cp:revision>
  <cp:lastPrinted>2013-11-06T18:18:50Z</cp:lastPrinted>
  <dcterms:created xsi:type="dcterms:W3CDTF">2011-12-14T16:18:18Z</dcterms:created>
  <dcterms:modified xsi:type="dcterms:W3CDTF">2013-12-23T15:52:25Z</dcterms:modified>
</cp:coreProperties>
</file>